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slides/slide42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3.xml" ContentType="application/vnd.openxmlformats-officedocument.presentationml.slide+xml"/>
  <Override PartName="/ppt/presentation.xml" ContentType="application/vnd.openxmlformats-officedocument.presentationml.presentation.main+xml"/>
  <Override PartName="/ppt/slides/slide41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1.xml" ContentType="application/vnd.openxmlformats-officedocument.presentationml.slide+xml"/>
  <Override PartName="/ppt/slides/slide37.xml" ContentType="application/vnd.openxmlformats-officedocument.presentationml.slide+xml"/>
  <Override PartName="/ppt/slides/slide40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Masters/slideMaster7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Layouts/slideLayout62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notesSlides/notesSlide7.xml" ContentType="application/vnd.openxmlformats-officedocument.presentationml.notesSlide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notesSlides/notesSlide6.xml" ContentType="application/vnd.openxmlformats-officedocument.presentationml.notesSlide+xml"/>
  <Override PartName="/ppt/slideLayouts/slideLayout2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31.xml" ContentType="application/vnd.openxmlformats-officedocument.presentationml.slideLayout+xml"/>
  <Override PartName="/ppt/notesSlides/notesSlide3.xml" ContentType="application/vnd.openxmlformats-officedocument.presentationml.notesSlide+xml"/>
  <Override PartName="/ppt/slideLayouts/slideLayout48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6.xml" ContentType="application/vnd.openxmlformats-officedocument.presentationml.slideLayout+xml"/>
  <Override PartName="/ppt/notesSlides/notesSlide4.xml" ContentType="application/vnd.openxmlformats-officedocument.presentationml.notesSlide+xml"/>
  <Override PartName="/ppt/slideLayouts/slideLayout30.xml" ContentType="application/vnd.openxmlformats-officedocument.presentationml.slideLayout+xml"/>
  <Override PartName="/ppt/slideLayouts/slideLayout49.xml" ContentType="application/vnd.openxmlformats-officedocument.presentationml.slideLayout+xml"/>
  <Override PartName="/ppt/notesSlides/notesSlide2.xml" ContentType="application/vnd.openxmlformats-officedocument.presentationml.notesSlide+xml"/>
  <Override PartName="/ppt/slideLayouts/slideLayout50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1.xml" ContentType="application/vnd.openxmlformats-officedocument.presentationml.slideLayout+xml"/>
  <Override PartName="/ppt/notesSlides/notesSlide1.xml" ContentType="application/vnd.openxmlformats-officedocument.presentationml.notesSlide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3.xml" ContentType="application/vnd.openxmlformats-officedocument.presentationml.slideLayout+xml"/>
  <Override PartName="/ppt/notesSlides/notesSlide5.xml" ContentType="application/vnd.openxmlformats-officedocument.presentationml.notesSlide+xml"/>
  <Override PartName="/ppt/slideLayouts/slideLayout3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4.xml" ContentType="application/vnd.openxmlformats-officedocument.them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heme/theme1.xml" ContentType="application/vnd.openxmlformats-officedocument.theme+xml"/>
  <Override PartName="/ppt/theme/theme5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8.xml" ContentType="application/vnd.openxmlformats-officedocument.theme+xml"/>
  <Override PartName="/ppt/theme/theme7.xml" ContentType="application/vnd.openxmlformats-officedocument.theme+xml"/>
  <Override PartName="/ppt/theme/theme6.xml" ContentType="application/vnd.openxmlformats-officedocument.theme+xml"/>
  <Override PartName="/ppt/theme/theme13.xml" ContentType="application/vnd.openxmlformats-officedocument.theme+xml"/>
  <Override PartName="/ppt/theme/theme12.xml" ContentType="application/vnd.openxmlformats-officedocument.theme+xml"/>
  <Override PartName="/ppt/theme/theme11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4" r:id="rId1"/>
    <p:sldMasterId id="2147483667" r:id="rId2"/>
    <p:sldMasterId id="2147483679" r:id="rId3"/>
    <p:sldMasterId id="2147483692" r:id="rId4"/>
    <p:sldMasterId id="2147483705" r:id="rId5"/>
    <p:sldMasterId id="2147483718" r:id="rId6"/>
    <p:sldMasterId id="2147483730" r:id="rId7"/>
    <p:sldMasterId id="2147483743" r:id="rId8"/>
    <p:sldMasterId id="2147483755" r:id="rId9"/>
    <p:sldMasterId id="2147483767" r:id="rId10"/>
    <p:sldMasterId id="2147483779" r:id="rId11"/>
  </p:sldMasterIdLst>
  <p:notesMasterIdLst>
    <p:notesMasterId r:id="rId57"/>
  </p:notesMasterIdLst>
  <p:handoutMasterIdLst>
    <p:handoutMasterId r:id="rId58"/>
  </p:handoutMasterIdLst>
  <p:sldIdLst>
    <p:sldId id="589" r:id="rId12"/>
    <p:sldId id="591" r:id="rId13"/>
    <p:sldId id="587" r:id="rId14"/>
    <p:sldId id="402" r:id="rId15"/>
    <p:sldId id="403" r:id="rId16"/>
    <p:sldId id="453" r:id="rId17"/>
    <p:sldId id="455" r:id="rId18"/>
    <p:sldId id="456" r:id="rId19"/>
    <p:sldId id="411" r:id="rId20"/>
    <p:sldId id="457" r:id="rId21"/>
    <p:sldId id="458" r:id="rId22"/>
    <p:sldId id="495" r:id="rId23"/>
    <p:sldId id="490" r:id="rId24"/>
    <p:sldId id="561" r:id="rId25"/>
    <p:sldId id="562" r:id="rId26"/>
    <p:sldId id="321" r:id="rId27"/>
    <p:sldId id="484" r:id="rId28"/>
    <p:sldId id="485" r:id="rId29"/>
    <p:sldId id="508" r:id="rId30"/>
    <p:sldId id="509" r:id="rId31"/>
    <p:sldId id="332" r:id="rId32"/>
    <p:sldId id="563" r:id="rId33"/>
    <p:sldId id="564" r:id="rId34"/>
    <p:sldId id="593" r:id="rId35"/>
    <p:sldId id="592" r:id="rId36"/>
    <p:sldId id="567" r:id="rId37"/>
    <p:sldId id="568" r:id="rId38"/>
    <p:sldId id="570" r:id="rId39"/>
    <p:sldId id="590" r:id="rId40"/>
    <p:sldId id="571" r:id="rId41"/>
    <p:sldId id="572" r:id="rId42"/>
    <p:sldId id="588" r:id="rId43"/>
    <p:sldId id="595" r:id="rId44"/>
    <p:sldId id="575" r:id="rId45"/>
    <p:sldId id="578" r:id="rId46"/>
    <p:sldId id="579" r:id="rId47"/>
    <p:sldId id="580" r:id="rId48"/>
    <p:sldId id="594" r:id="rId49"/>
    <p:sldId id="582" r:id="rId50"/>
    <p:sldId id="597" r:id="rId51"/>
    <p:sldId id="596" r:id="rId52"/>
    <p:sldId id="584" r:id="rId53"/>
    <p:sldId id="598" r:id="rId54"/>
    <p:sldId id="599" r:id="rId55"/>
    <p:sldId id="506" r:id="rId56"/>
  </p:sldIdLst>
  <p:sldSz cx="9144000" cy="6858000" type="screen4x3"/>
  <p:notesSz cx="7099300" cy="10234613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FFCC"/>
    <a:srgbClr val="FFFFCC"/>
    <a:srgbClr val="D3EBED"/>
    <a:srgbClr val="FBBDD3"/>
    <a:srgbClr val="A88000"/>
    <a:srgbClr val="0000FF"/>
    <a:srgbClr val="E5CDF7"/>
    <a:srgbClr val="DDF0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368" autoAdjust="0"/>
    <p:restoredTop sz="93455" autoAdjust="0"/>
  </p:normalViewPr>
  <p:slideViewPr>
    <p:cSldViewPr showGuides="1">
      <p:cViewPr varScale="1">
        <p:scale>
          <a:sx n="65" d="100"/>
          <a:sy n="65" d="100"/>
        </p:scale>
        <p:origin x="1260" y="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5.xml"/><Relationship Id="rId21" Type="http://schemas.openxmlformats.org/officeDocument/2006/relationships/slide" Target="slides/slide10.xml"/><Relationship Id="rId34" Type="http://schemas.openxmlformats.org/officeDocument/2006/relationships/slide" Target="slides/slide23.xml"/><Relationship Id="rId42" Type="http://schemas.openxmlformats.org/officeDocument/2006/relationships/slide" Target="slides/slide31.xml"/><Relationship Id="rId47" Type="http://schemas.openxmlformats.org/officeDocument/2006/relationships/slide" Target="slides/slide36.xml"/><Relationship Id="rId50" Type="http://schemas.openxmlformats.org/officeDocument/2006/relationships/slide" Target="slides/slide39.xml"/><Relationship Id="rId55" Type="http://schemas.openxmlformats.org/officeDocument/2006/relationships/slide" Target="slides/slide44.xml"/><Relationship Id="rId63" Type="http://schemas.openxmlformats.org/officeDocument/2006/relationships/customXml" Target="../customXml/item1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5.xml"/><Relationship Id="rId29" Type="http://schemas.openxmlformats.org/officeDocument/2006/relationships/slide" Target="slides/slide18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13.xml"/><Relationship Id="rId32" Type="http://schemas.openxmlformats.org/officeDocument/2006/relationships/slide" Target="slides/slide21.xml"/><Relationship Id="rId37" Type="http://schemas.openxmlformats.org/officeDocument/2006/relationships/slide" Target="slides/slide26.xml"/><Relationship Id="rId40" Type="http://schemas.openxmlformats.org/officeDocument/2006/relationships/slide" Target="slides/slide29.xml"/><Relationship Id="rId45" Type="http://schemas.openxmlformats.org/officeDocument/2006/relationships/slide" Target="slides/slide34.xml"/><Relationship Id="rId53" Type="http://schemas.openxmlformats.org/officeDocument/2006/relationships/slide" Target="slides/slide42.xml"/><Relationship Id="rId58" Type="http://schemas.openxmlformats.org/officeDocument/2006/relationships/handoutMaster" Target="handoutMasters/handoutMaster1.xml"/><Relationship Id="rId5" Type="http://schemas.openxmlformats.org/officeDocument/2006/relationships/slideMaster" Target="slideMasters/slideMaster5.xml"/><Relationship Id="rId61" Type="http://schemas.openxmlformats.org/officeDocument/2006/relationships/theme" Target="theme/theme1.xml"/><Relationship Id="rId19" Type="http://schemas.openxmlformats.org/officeDocument/2006/relationships/slide" Target="slides/slide8.xml"/><Relationship Id="rId14" Type="http://schemas.openxmlformats.org/officeDocument/2006/relationships/slide" Target="slides/slide3.xml"/><Relationship Id="rId22" Type="http://schemas.openxmlformats.org/officeDocument/2006/relationships/slide" Target="slides/slide11.xml"/><Relationship Id="rId27" Type="http://schemas.openxmlformats.org/officeDocument/2006/relationships/slide" Target="slides/slide16.xml"/><Relationship Id="rId30" Type="http://schemas.openxmlformats.org/officeDocument/2006/relationships/slide" Target="slides/slide19.xml"/><Relationship Id="rId35" Type="http://schemas.openxmlformats.org/officeDocument/2006/relationships/slide" Target="slides/slide24.xml"/><Relationship Id="rId43" Type="http://schemas.openxmlformats.org/officeDocument/2006/relationships/slide" Target="slides/slide32.xml"/><Relationship Id="rId48" Type="http://schemas.openxmlformats.org/officeDocument/2006/relationships/slide" Target="slides/slide37.xml"/><Relationship Id="rId56" Type="http://schemas.openxmlformats.org/officeDocument/2006/relationships/slide" Target="slides/slide45.xml"/><Relationship Id="rId64" Type="http://schemas.openxmlformats.org/officeDocument/2006/relationships/customXml" Target="../customXml/item2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40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1.xml"/><Relationship Id="rId17" Type="http://schemas.openxmlformats.org/officeDocument/2006/relationships/slide" Target="slides/slide6.xml"/><Relationship Id="rId25" Type="http://schemas.openxmlformats.org/officeDocument/2006/relationships/slide" Target="slides/slide14.xml"/><Relationship Id="rId33" Type="http://schemas.openxmlformats.org/officeDocument/2006/relationships/slide" Target="slides/slide22.xml"/><Relationship Id="rId38" Type="http://schemas.openxmlformats.org/officeDocument/2006/relationships/slide" Target="slides/slide27.xml"/><Relationship Id="rId46" Type="http://schemas.openxmlformats.org/officeDocument/2006/relationships/slide" Target="slides/slide35.xml"/><Relationship Id="rId59" Type="http://schemas.openxmlformats.org/officeDocument/2006/relationships/presProps" Target="presProps.xml"/><Relationship Id="rId20" Type="http://schemas.openxmlformats.org/officeDocument/2006/relationships/slide" Target="slides/slide9.xml"/><Relationship Id="rId41" Type="http://schemas.openxmlformats.org/officeDocument/2006/relationships/slide" Target="slides/slide30.xml"/><Relationship Id="rId54" Type="http://schemas.openxmlformats.org/officeDocument/2006/relationships/slide" Target="slides/slide4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4.xml"/><Relationship Id="rId23" Type="http://schemas.openxmlformats.org/officeDocument/2006/relationships/slide" Target="slides/slide12.xml"/><Relationship Id="rId28" Type="http://schemas.openxmlformats.org/officeDocument/2006/relationships/slide" Target="slides/slide17.xml"/><Relationship Id="rId36" Type="http://schemas.openxmlformats.org/officeDocument/2006/relationships/slide" Target="slides/slide25.xml"/><Relationship Id="rId49" Type="http://schemas.openxmlformats.org/officeDocument/2006/relationships/slide" Target="slides/slide38.xml"/><Relationship Id="rId57" Type="http://schemas.openxmlformats.org/officeDocument/2006/relationships/notesMaster" Target="notesMasters/notesMaster1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20.xml"/><Relationship Id="rId44" Type="http://schemas.openxmlformats.org/officeDocument/2006/relationships/slide" Target="slides/slide33.xml"/><Relationship Id="rId52" Type="http://schemas.openxmlformats.org/officeDocument/2006/relationships/slide" Target="slides/slide41.xml"/><Relationship Id="rId60" Type="http://schemas.openxmlformats.org/officeDocument/2006/relationships/viewProps" Target="viewProps.xml"/><Relationship Id="rId65" Type="http://schemas.openxmlformats.org/officeDocument/2006/relationships/customXml" Target="../customXml/item3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3" Type="http://schemas.openxmlformats.org/officeDocument/2006/relationships/slide" Target="slides/slide2.xml"/><Relationship Id="rId18" Type="http://schemas.openxmlformats.org/officeDocument/2006/relationships/slide" Target="slides/slide7.xml"/><Relationship Id="rId39" Type="http://schemas.openxmlformats.org/officeDocument/2006/relationships/slide" Target="slides/slide2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/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 eaLnBrk="1" hangingPunct="1">
              <a:defRPr sz="13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/>
          </p:cNvPr>
          <p:cNvSpPr>
            <a:spLocks noGrp="1"/>
          </p:cNvSpPr>
          <p:nvPr>
            <p:ph type="dt" sz="quarter" idx="1"/>
          </p:nvPr>
        </p:nvSpPr>
        <p:spPr>
          <a:xfrm>
            <a:off x="4021138" y="0"/>
            <a:ext cx="3076575" cy="511175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 eaLnBrk="1" hangingPunct="1">
              <a:defRPr sz="1300">
                <a:latin typeface="Arial" charset="0"/>
              </a:defRPr>
            </a:lvl1pPr>
          </a:lstStyle>
          <a:p>
            <a:pPr>
              <a:defRPr/>
            </a:pPr>
            <a:fld id="{152CDF1B-9D78-4636-95D6-44C558E627A6}" type="datetimeFigureOut">
              <a:rPr lang="en-US"/>
              <a:pPr>
                <a:defRPr/>
              </a:pPr>
              <a:t>3/9/2021</a:t>
            </a:fld>
            <a:endParaRPr lang="en-US"/>
          </a:p>
        </p:txBody>
      </p:sp>
      <p:sp>
        <p:nvSpPr>
          <p:cNvPr id="4" name="Footer Placeholder 3">
            <a:extLst/>
          </p:cNvPr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6575" cy="511175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 eaLnBrk="1" hangingPunct="1">
              <a:defRPr sz="13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/>
          </p:cNvPr>
          <p:cNvSpPr>
            <a:spLocks noGrp="1"/>
          </p:cNvSpPr>
          <p:nvPr>
            <p:ph type="sldNum" sz="quarter" idx="3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300"/>
            </a:lvl1pPr>
          </a:lstStyle>
          <a:p>
            <a:pPr>
              <a:defRPr/>
            </a:pPr>
            <a:fld id="{4E1CD1DA-0B0A-48D5-AC1C-677F2D9D83F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>
            <a:extLst/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3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8371" name="Rectangle 3">
            <a:extLst/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3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6388" name="Rectangle 4"/>
          <p:cNvSpPr>
            <a:spLocks noRot="1" noChangeArrowheads="1" noTextEdit="1"/>
          </p:cNvSpPr>
          <p:nvPr>
            <p:ph type="sldImg" idx="2"/>
          </p:nvPr>
        </p:nvSpPr>
        <p:spPr bwMode="auto">
          <a:xfrm>
            <a:off x="992188" y="768350"/>
            <a:ext cx="5114925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8373" name="Rectangle 5">
            <a:extLst/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860925"/>
            <a:ext cx="5680075" cy="4605338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8374" name="Rectangle 6">
            <a:extLst/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3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8375" name="Rectangle 7">
            <a:extLst/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300"/>
            </a:lvl1pPr>
          </a:lstStyle>
          <a:p>
            <a:pPr>
              <a:defRPr/>
            </a:pPr>
            <a:fld id="{203F1724-BEFB-4430-B6B4-C26E4049525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1507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altLang="en-US" smtClean="0">
              <a:latin typeface="Arial" panose="020B0604020202020204" pitchFamily="34" charset="0"/>
            </a:endParaRPr>
          </a:p>
        </p:txBody>
      </p:sp>
      <p:sp>
        <p:nvSpPr>
          <p:cNvPr id="215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D1B3F8C5-2990-4F49-BEF6-F687263C28B6}" type="slidenum">
              <a:rPr lang="en-US" altLang="en-US" smtClean="0"/>
              <a:pPr/>
              <a:t>3</a:t>
            </a:fld>
            <a:endParaRPr lang="en-US" altLang="en-US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FD0CAC5-1A21-4F85-9787-E3AFA1861C7F}" type="slidenum">
              <a:rPr lang="en-US" altLang="en-US" smtClean="0"/>
              <a:pPr/>
              <a:t>4</a:t>
            </a:fld>
            <a:endParaRPr lang="en-US" altLang="en-US" smtClean="0"/>
          </a:p>
        </p:txBody>
      </p:sp>
      <p:sp>
        <p:nvSpPr>
          <p:cNvPr id="23555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C8E44AF8-4B6D-49E7-95DD-2D336FE5C5EB}" type="slidenum">
              <a:rPr lang="en-US" altLang="en-US" smtClean="0"/>
              <a:pPr/>
              <a:t>5</a:t>
            </a:fld>
            <a:endParaRPr lang="en-US" altLang="en-US" smtClean="0"/>
          </a:p>
        </p:txBody>
      </p:sp>
      <p:sp>
        <p:nvSpPr>
          <p:cNvPr id="25603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9699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IN" altLang="en-US" smtClean="0">
                <a:latin typeface="Arial" panose="020B0604020202020204" pitchFamily="34" charset="0"/>
              </a:rPr>
              <a:t>Electromagnetic lens</a:t>
            </a:r>
          </a:p>
        </p:txBody>
      </p:sp>
      <p:sp>
        <p:nvSpPr>
          <p:cNvPr id="2970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DDAAE92D-9177-4531-8388-64B07D7AAA74}" type="slidenum">
              <a:rPr lang="en-US" altLang="en-US" smtClean="0"/>
              <a:pPr/>
              <a:t>8</a:t>
            </a:fld>
            <a:endParaRPr lang="en-US" altLang="en-US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83EE71A-907E-4C8A-ABBE-C496D251305B}" type="slidenum">
              <a:rPr lang="en-US" altLang="en-US" smtClean="0"/>
              <a:pPr/>
              <a:t>9</a:t>
            </a:fld>
            <a:endParaRPr lang="en-US" altLang="en-US" smtClean="0"/>
          </a:p>
        </p:txBody>
      </p:sp>
      <p:sp>
        <p:nvSpPr>
          <p:cNvPr id="31747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8131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285750" indent="-285750">
              <a:spcBef>
                <a:spcPct val="50000"/>
              </a:spcBef>
              <a:buFont typeface="Wingdings" panose="05000000000000000000" pitchFamily="2" charset="2"/>
              <a:buChar char="q"/>
            </a:pPr>
            <a:r>
              <a:rPr lang="en-US" altLang="en-US" b="1" smtClean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Mitosis: </a:t>
            </a:r>
            <a:r>
              <a:rPr lang="en-US" altLang="en-US" b="1" smtClean="0">
                <a:latin typeface="Calibri" panose="020F0502020204030204" pitchFamily="34" charset="0"/>
                <a:cs typeface="Calibri" panose="020F0502020204030204" pitchFamily="34" charset="0"/>
              </a:rPr>
              <a:t>Cell duplication for development of organism</a:t>
            </a:r>
          </a:p>
          <a:p>
            <a:pPr marL="285750" indent="-285750">
              <a:spcBef>
                <a:spcPct val="50000"/>
              </a:spcBef>
              <a:buFont typeface="Wingdings" panose="05000000000000000000" pitchFamily="2" charset="2"/>
              <a:buChar char="q"/>
            </a:pPr>
            <a:r>
              <a:rPr lang="en-US" altLang="en-US" b="1" smtClean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Meiosis: </a:t>
            </a:r>
            <a:r>
              <a:rPr lang="en-US" altLang="en-US" b="1" smtClean="0">
                <a:latin typeface="Calibri" panose="020F0502020204030204" pitchFamily="34" charset="0"/>
                <a:cs typeface="Calibri" panose="020F0502020204030204" pitchFamily="34" charset="0"/>
              </a:rPr>
              <a:t>Generation of sex cells for reproduction</a:t>
            </a:r>
          </a:p>
        </p:txBody>
      </p:sp>
      <p:sp>
        <p:nvSpPr>
          <p:cNvPr id="481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42EE1499-3D1D-48D2-A6A8-2E7A5AF5F690}" type="slidenum">
              <a:rPr lang="en-GB" altLang="en-US" sz="1200" smtClean="0">
                <a:solidFill>
                  <a:srgbClr val="000000"/>
                </a:solidFill>
                <a:latin typeface="Calibri" panose="020F0502020204030204" pitchFamily="34" charset="0"/>
              </a:rPr>
              <a:pPr/>
              <a:t>24</a:t>
            </a:fld>
            <a:endParaRPr lang="en-GB" altLang="en-US" sz="1200" smtClean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7347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smtClean="0">
                <a:latin typeface="Arial" panose="020B0604020202020204" pitchFamily="34" charset="0"/>
              </a:rPr>
              <a:t>Cause of DS:</a:t>
            </a:r>
          </a:p>
          <a:p>
            <a:r>
              <a:rPr lang="en-US" altLang="en-US" smtClean="0">
                <a:latin typeface="Arial" panose="020B0604020202020204" pitchFamily="34" charset="0"/>
              </a:rPr>
              <a:t>Due to the prolonged arrest of human oocytes</a:t>
            </a:r>
          </a:p>
          <a:p>
            <a:r>
              <a:rPr lang="en-US" altLang="en-US" smtClean="0">
                <a:latin typeface="Arial" panose="020B0604020202020204" pitchFamily="34" charset="0"/>
              </a:rPr>
              <a:t>Weakening of cohesive ties holding chromosomes together </a:t>
            </a:r>
          </a:p>
          <a:p>
            <a:r>
              <a:rPr lang="en-US" altLang="en-US" smtClean="0">
                <a:latin typeface="Arial" panose="020B0604020202020204" pitchFamily="34" charset="0"/>
              </a:rPr>
              <a:t>Reduced activity of the spindle assembly checkpoint</a:t>
            </a:r>
            <a:endParaRPr lang="en-IN" altLang="en-US" smtClean="0">
              <a:latin typeface="Arial" panose="020B0604020202020204" pitchFamily="34" charset="0"/>
            </a:endParaRPr>
          </a:p>
        </p:txBody>
      </p:sp>
      <p:sp>
        <p:nvSpPr>
          <p:cNvPr id="5734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1E9C61CD-973B-4291-A976-9618EB02B969}" type="slidenum">
              <a:rPr lang="en-US" altLang="en-US" smtClean="0"/>
              <a:pPr/>
              <a:t>32</a:t>
            </a:fld>
            <a:endParaRPr lang="en-US" alt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Rectangle 4">
            <a:extLst/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/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/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AF8A966-7239-4EA9-9F44-FDBCE10A20D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90637225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Rectangle 4">
            <a:extLst/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/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/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DD854A7-DC68-4657-957D-594EF8B230F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75331417"/>
      </p:ext>
    </p:extLst>
  </p:cSld>
  <p:clrMapOvr>
    <a:masterClrMapping/>
  </p:clrMapOvr>
  <p:transition/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F1DA85A-693F-4014-B8CF-915C893DC6E7}" type="datetimeFigureOut">
              <a:rPr lang="en-GB"/>
              <a:pPr>
                <a:defRPr/>
              </a:pPr>
              <a:t>09/03/2021</a:t>
            </a:fld>
            <a:endParaRPr lang="en-GB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409F66A-C7F2-4611-BBB6-FF2675F0642A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8884466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95AE0FF-9466-46B9-89CB-7EE0486A2872}" type="datetimeFigureOut">
              <a:rPr lang="en-GB"/>
              <a:pPr>
                <a:defRPr/>
              </a:pPr>
              <a:t>09/03/2021</a:t>
            </a:fld>
            <a:endParaRPr lang="en-GB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3F966F-499D-4585-A5B0-D389D2FE4C7F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3322141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7E26D1-197A-4B57-9C71-D394D202B757}" type="datetimeFigureOut">
              <a:rPr lang="en-GB"/>
              <a:pPr>
                <a:defRPr/>
              </a:pPr>
              <a:t>09/03/2021</a:t>
            </a:fld>
            <a:endParaRPr lang="en-GB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D9D83A0-F5D1-4C55-A8A4-25172265FECD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6140788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0493D91-5705-49D3-9B1C-210C3114D58E}" type="datetimeFigureOut">
              <a:rPr lang="en-GB"/>
              <a:pPr>
                <a:defRPr/>
              </a:pPr>
              <a:t>09/03/2021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229A15F-C02C-4A83-88AA-A96DC9E00125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8487620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ADEDA24-BF93-4EAD-8947-C2E20FD50EC1}" type="datetimeFigureOut">
              <a:rPr lang="en-GB"/>
              <a:pPr>
                <a:defRPr/>
              </a:pPr>
              <a:t>09/03/2021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6F0FE37-070C-48E9-B802-56E1EFE1BE96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0629623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792C467-2D1F-4B07-A612-25D628FB92F7}" type="datetimeFigureOut">
              <a:rPr lang="en-GB"/>
              <a:pPr>
                <a:defRPr/>
              </a:pPr>
              <a:t>09/03/2021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43839D1-69C6-4A6F-89AB-A9BDDB1F5711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9463458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271A2CC-7242-45DE-A76B-16EF5028A622}" type="datetimeFigureOut">
              <a:rPr lang="en-GB"/>
              <a:pPr>
                <a:defRPr/>
              </a:pPr>
              <a:t>09/03/2021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E8268F3-61A8-4906-8937-26751103DF85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1982544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1EEFED8-B946-4470-B8D5-4A9EEC71475E}" type="datetimeFigureOut">
              <a:rPr lang="en-GB"/>
              <a:pPr>
                <a:defRPr/>
              </a:pPr>
              <a:t>09/03/2021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CAE376-4DDE-485E-AAC4-AAAA35ABD44D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0684380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970061F-902E-4A77-A686-1D1D92F16BD9}" type="datetimeFigureOut">
              <a:rPr lang="en-GB"/>
              <a:pPr>
                <a:defRPr/>
              </a:pPr>
              <a:t>09/03/2021</a:t>
            </a:fld>
            <a:endParaRPr lang="en-GB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EF4C9EE-92B7-4937-B826-DFF27543B30F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8970128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A3EC82E-434E-40A1-AFF9-22E6FDF6C7FB}" type="datetimeFigureOut">
              <a:rPr lang="en-GB"/>
              <a:pPr>
                <a:defRPr/>
              </a:pPr>
              <a:t>09/03/2021</a:t>
            </a:fld>
            <a:endParaRPr lang="en-GB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850D47-51DE-4139-BCAE-FD1102AD3ABF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64511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Rectangle 4">
            <a:extLst/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/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/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87E93CE-9D6D-414E-BF1C-1E2FD5F4153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59130913"/>
      </p:ext>
    </p:extLst>
  </p:cSld>
  <p:clrMapOvr>
    <a:masterClrMapping/>
  </p:clrMapOvr>
  <p:transition/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052793-52DD-45C2-B627-EADEADF9D1D9}" type="datetimeFigureOut">
              <a:rPr lang="en-GB"/>
              <a:pPr>
                <a:defRPr/>
              </a:pPr>
              <a:t>09/03/2021</a:t>
            </a:fld>
            <a:endParaRPr lang="en-GB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298BEDD-116C-45FA-9A7F-5FA471203050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0521493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F5342F-6701-46D1-B199-6759D9F05428}" type="datetimeFigureOut">
              <a:rPr lang="en-GB"/>
              <a:pPr>
                <a:defRPr/>
              </a:pPr>
              <a:t>09/03/2021</a:t>
            </a:fld>
            <a:endParaRPr lang="en-GB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BDC341D-3E8C-45A1-9BC6-1244036474C7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0729684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15C2439-ECDD-4910-996D-ACBBF126DD4F}" type="datetimeFigureOut">
              <a:rPr lang="en-GB"/>
              <a:pPr>
                <a:defRPr/>
              </a:pPr>
              <a:t>09/03/2021</a:t>
            </a:fld>
            <a:endParaRPr lang="en-GB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8D07BE9-4FE5-4165-BEC5-E874EC6F9CF6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9026766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2E46217-96CC-4E87-ABE6-754449562DF3}" type="datetimeFigureOut">
              <a:rPr lang="en-GB"/>
              <a:pPr>
                <a:defRPr/>
              </a:pPr>
              <a:t>09/03/2021</a:t>
            </a:fld>
            <a:endParaRPr lang="en-GB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060D57B-4536-4B1D-A7F6-DC03F2A4DD98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7357381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2BB7610-7660-4498-B009-CEF57AF43F35}" type="datetimeFigureOut">
              <a:rPr lang="en-GB"/>
              <a:pPr>
                <a:defRPr/>
              </a:pPr>
              <a:t>09/03/2021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32742A2-F8C6-4289-940B-0104022AE487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871237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EBEABFB-DFEE-4315-B34D-0F1EEB422E93}" type="datetimeFigureOut">
              <a:rPr lang="en-GB"/>
              <a:pPr>
                <a:defRPr/>
              </a:pPr>
              <a:t>09/03/2021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B5C3081-5F18-46DC-A588-CBFB338B5DA0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7133409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2AB739C-87AC-4576-BDC6-AD88903A41CE}" type="datetimeFigureOut">
              <a:rPr lang="en-GB"/>
              <a:pPr>
                <a:defRPr/>
              </a:pPr>
              <a:t>09/03/2021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D2A9F94-1C4F-4854-AC6A-797AE236BB25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5101492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E274CDB-88F5-48BA-A181-84D355F992ED}" type="datetimeFigureOut">
              <a:rPr lang="en-GB"/>
              <a:pPr>
                <a:defRPr/>
              </a:pPr>
              <a:t>09/03/2021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AB38D7-A5DF-4F06-9942-15AB98A40496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0054260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8015A7-4C03-41C7-992A-55B5C8BF88AE}" type="datetimeFigureOut">
              <a:rPr lang="en-GB"/>
              <a:pPr>
                <a:defRPr/>
              </a:pPr>
              <a:t>09/03/2021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383A2AB-648E-4A26-A5B5-2882E7F9BFBC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6480087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AF49366-F003-4DC3-8B73-029A64FFC58C}" type="datetimeFigureOut">
              <a:rPr lang="en-GB"/>
              <a:pPr>
                <a:defRPr/>
              </a:pPr>
              <a:t>09/03/2021</a:t>
            </a:fld>
            <a:endParaRPr lang="en-GB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31C19AA-F0CC-449C-9100-A6D65705C887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14511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endParaRPr lang="en-IN" noProof="0"/>
          </a:p>
        </p:txBody>
      </p:sp>
      <p:sp>
        <p:nvSpPr>
          <p:cNvPr id="5" name="Rectangle 4">
            <a:extLst/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/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/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7CA2E06-D5BB-40A4-AAB3-8F99311A302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24423348"/>
      </p:ext>
    </p:extLst>
  </p:cSld>
  <p:clrMapOvr>
    <a:masterClrMapping/>
  </p:clrMapOvr>
  <p:transition/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D32F13A-9648-4281-9C5D-934EBC026636}" type="datetimeFigureOut">
              <a:rPr lang="en-GB"/>
              <a:pPr>
                <a:defRPr/>
              </a:pPr>
              <a:t>09/03/2021</a:t>
            </a:fld>
            <a:endParaRPr lang="en-GB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9374C23-D59F-4653-9FFF-AC842EA766D8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643100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293ADF0-100E-423B-B9E5-97235E2EA43F}" type="datetimeFigureOut">
              <a:rPr lang="en-GB"/>
              <a:pPr>
                <a:defRPr/>
              </a:pPr>
              <a:t>09/03/2021</a:t>
            </a:fld>
            <a:endParaRPr lang="en-GB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4EB107F-0AAB-49DE-81F6-42E009416278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1627139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683DD0A-105A-4B23-AF0A-BC60EDC2F193}" type="datetimeFigureOut">
              <a:rPr lang="en-GB"/>
              <a:pPr>
                <a:defRPr/>
              </a:pPr>
              <a:t>09/03/2021</a:t>
            </a:fld>
            <a:endParaRPr lang="en-GB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0AF5C84-5A83-451E-8229-FBD68361E50B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8025394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7B9DAD4-9970-44C7-A12E-01663E7D1B8D}" type="datetimeFigureOut">
              <a:rPr lang="en-GB"/>
              <a:pPr>
                <a:defRPr/>
              </a:pPr>
              <a:t>09/03/2021</a:t>
            </a:fld>
            <a:endParaRPr lang="en-GB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BFC7201-0678-4578-B747-A4686F82E9E1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8157400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401D5FA-D963-4770-A049-1431179AAFE6}" type="datetimeFigureOut">
              <a:rPr lang="en-GB"/>
              <a:pPr>
                <a:defRPr/>
              </a:pPr>
              <a:t>09/03/2021</a:t>
            </a:fld>
            <a:endParaRPr lang="en-GB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4006975-B5B6-4527-9072-9C8356C2A2AE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6333507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0DBA67E-8B52-45BE-BADF-D89933010A7E}" type="datetimeFigureOut">
              <a:rPr lang="en-GB"/>
              <a:pPr>
                <a:defRPr/>
              </a:pPr>
              <a:t>09/03/2021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E6CDE2-7CCC-4710-A0DB-2EA18C8D9CB5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6768576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C2A0A71-2E9E-40A0-AB8A-35219FD3F02C}" type="datetimeFigureOut">
              <a:rPr lang="en-GB"/>
              <a:pPr>
                <a:defRPr/>
              </a:pPr>
              <a:t>09/03/2021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0B1E6DC-7876-474B-AAA6-7E06C6A45322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04672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2D0E35E-DF2A-4D04-8852-B6AC5356B608}" type="datetimeFigureOut">
              <a:rPr lang="en-GB"/>
              <a:pPr>
                <a:defRPr/>
              </a:pPr>
              <a:t>09/03/2021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68C1A66-B466-4BB8-903C-64B3BF373F36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0454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8C2D82-C53D-48C8-B0C3-7F68216CD534}" type="datetimeFigureOut">
              <a:rPr lang="en-GB"/>
              <a:pPr>
                <a:defRPr/>
              </a:pPr>
              <a:t>09/03/2021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7585E5A-125F-4557-ABA3-BF64C5B54254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47837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1918DF3-B690-4322-80A3-BB99B0889956}" type="datetimeFigureOut">
              <a:rPr lang="en-GB"/>
              <a:pPr>
                <a:defRPr/>
              </a:pPr>
              <a:t>09/03/2021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F6C5665-E9E6-45D9-A790-CC60C390CAD7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17229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9DA4C8B-489F-487B-9FC0-04238A7182DF}" type="datetimeFigureOut">
              <a:rPr lang="en-GB"/>
              <a:pPr>
                <a:defRPr/>
              </a:pPr>
              <a:t>09/03/2021</a:t>
            </a:fld>
            <a:endParaRPr lang="en-GB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6E05610-6682-41BD-89C1-9F1C18BE2075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508162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62F770-2C07-4E37-9C50-9A805BD399A6}" type="datetimeFigureOut">
              <a:rPr lang="en-GB"/>
              <a:pPr>
                <a:defRPr/>
              </a:pPr>
              <a:t>09/03/2021</a:t>
            </a:fld>
            <a:endParaRPr lang="en-GB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0155F22-853E-4CD2-A5B1-A81A4263B50C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562153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667A3DD-4C6C-4652-A278-8FF4595BFD1F}" type="datetimeFigureOut">
              <a:rPr lang="en-GB"/>
              <a:pPr>
                <a:defRPr/>
              </a:pPr>
              <a:t>09/03/2021</a:t>
            </a:fld>
            <a:endParaRPr lang="en-GB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8444F45-3806-40D2-808F-CF00D9632063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578532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A74395C-80BF-40AB-A4AA-C2445918CC34}" type="datetimeFigureOut">
              <a:rPr lang="en-GB"/>
              <a:pPr>
                <a:defRPr/>
              </a:pPr>
              <a:t>09/03/2021</a:t>
            </a:fld>
            <a:endParaRPr lang="en-GB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E4CD193-47BC-465D-9AE8-7405E4DE5CE6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4448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Rectangle 4">
            <a:extLst/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/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/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E5ECFEA-0D6B-4A77-9B87-77670B78E44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50372369"/>
      </p:ext>
    </p:extLst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266F4A-4144-41E7-BF17-D464AA78383D}" type="datetimeFigureOut">
              <a:rPr lang="en-GB"/>
              <a:pPr>
                <a:defRPr/>
              </a:pPr>
              <a:t>09/03/2021</a:t>
            </a:fld>
            <a:endParaRPr lang="en-GB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C715A09-9713-4AFE-9E1E-E6E5E0EE9507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810620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9C1F088-EF99-467B-BCD6-45AAA45D52A8}" type="datetimeFigureOut">
              <a:rPr lang="en-GB"/>
              <a:pPr>
                <a:defRPr/>
              </a:pPr>
              <a:t>09/03/2021</a:t>
            </a:fld>
            <a:endParaRPr lang="en-GB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3FCE85F-5166-45B6-BE7F-E09F45588DA1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176413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210C07F-6FA9-4DBB-9CA5-2108865F9290}" type="datetimeFigureOut">
              <a:rPr lang="en-GB"/>
              <a:pPr>
                <a:defRPr/>
              </a:pPr>
              <a:t>09/03/2021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4C5D61-A838-44C5-A44B-BF56F389D459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166473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B3720DA-9551-4D46-8551-AE59F96B7DF1}" type="datetimeFigureOut">
              <a:rPr lang="en-GB"/>
              <a:pPr>
                <a:defRPr/>
              </a:pPr>
              <a:t>09/03/2021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7F361B4-F805-4820-8AB9-A79D4FCA421F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725461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BAA975F-EE4F-42A3-B91C-EB2F6D853E29}" type="datetimeFigureOut">
              <a:rPr lang="en-GB"/>
              <a:pPr>
                <a:defRPr/>
              </a:pPr>
              <a:t>09/03/2021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45A6EC-EE19-482A-8D38-0ED585CDA477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752651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9D46028-EAF7-4EF9-906E-86A073849654}" type="datetimeFigureOut">
              <a:rPr lang="en-GB"/>
              <a:pPr>
                <a:defRPr/>
              </a:pPr>
              <a:t>09/03/2021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D25F363-3142-4034-BDA7-297784792566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111624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E3CB6C-E69A-442A-9F70-4C4F50C057A0}" type="datetimeFigureOut">
              <a:rPr lang="en-GB"/>
              <a:pPr>
                <a:defRPr/>
              </a:pPr>
              <a:t>09/03/2021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09FACD5-BB11-455B-86E3-B4B3435F892E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445440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4CF7CDD-1B28-4FDB-A66F-63861C35C744}" type="datetimeFigureOut">
              <a:rPr lang="en-GB"/>
              <a:pPr>
                <a:defRPr/>
              </a:pPr>
              <a:t>09/03/2021</a:t>
            </a:fld>
            <a:endParaRPr lang="en-GB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8892432-2C97-4101-B1DD-6F6F7BEC0D2E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317605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23F81A-77D1-4D8C-AC91-10F74E02AABE}" type="datetimeFigureOut">
              <a:rPr lang="en-GB"/>
              <a:pPr>
                <a:defRPr/>
              </a:pPr>
              <a:t>09/03/2021</a:t>
            </a:fld>
            <a:endParaRPr lang="en-GB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BBCD150-80D5-4C00-A34B-CE4CE9F27360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066322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B3A77B5-3DE9-476C-9346-B28902518A95}" type="datetimeFigureOut">
              <a:rPr lang="en-GB"/>
              <a:pPr>
                <a:defRPr/>
              </a:pPr>
              <a:t>09/03/2021</a:t>
            </a:fld>
            <a:endParaRPr lang="en-GB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003AD8F-4BF1-4DD9-AC67-22FC914B266A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09395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>
            <a:extLst/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/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/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9FBEE80-F36E-49E7-9293-79FF331E785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46356682"/>
      </p:ext>
    </p:extLst>
  </p:cSld>
  <p:clrMapOvr>
    <a:masterClrMapping/>
  </p:clrMapOvr>
  <p:transition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55F34FB-03AB-4703-B8BD-9EDBA203373D}" type="datetimeFigureOut">
              <a:rPr lang="en-GB"/>
              <a:pPr>
                <a:defRPr/>
              </a:pPr>
              <a:t>09/03/2021</a:t>
            </a:fld>
            <a:endParaRPr lang="en-GB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D259AFE-2254-482A-A02E-62987E6A13DF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500921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45F4D52-C399-4B05-BD33-566A054156FF}" type="datetimeFigureOut">
              <a:rPr lang="en-GB"/>
              <a:pPr>
                <a:defRPr/>
              </a:pPr>
              <a:t>09/03/2021</a:t>
            </a:fld>
            <a:endParaRPr lang="en-GB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4A8A488-A0AA-45CF-B725-25B0A189715B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253174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93526F3-8756-44BD-8AF2-FC6C22B6ACAB}" type="datetimeFigureOut">
              <a:rPr lang="en-GB"/>
              <a:pPr>
                <a:defRPr/>
              </a:pPr>
              <a:t>09/03/2021</a:t>
            </a:fld>
            <a:endParaRPr lang="en-GB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97B97D-BE25-4BF2-827E-E2406F28E1AC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900501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4DA969E-8043-40A5-8AEF-A9BFA8785DB2}" type="datetimeFigureOut">
              <a:rPr lang="en-GB"/>
              <a:pPr>
                <a:defRPr/>
              </a:pPr>
              <a:t>09/03/2021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DAB311-8355-4613-8218-F311FFAC9A35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322357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57BE7A-A573-4853-A359-145AEDF8C3B8}" type="datetimeFigureOut">
              <a:rPr lang="en-GB"/>
              <a:pPr>
                <a:defRPr/>
              </a:pPr>
              <a:t>09/03/2021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28771CE-5F1E-4504-9502-F3D5C6C69647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061651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4648200" y="1981200"/>
            <a:ext cx="3810000" cy="4114800"/>
          </a:xfrm>
        </p:spPr>
        <p:txBody>
          <a:bodyPr rtlCol="0">
            <a:normAutofit/>
          </a:bodyPr>
          <a:lstStyle/>
          <a:p>
            <a:pPr lvl="0"/>
            <a:endParaRPr lang="en-IN" noProof="0"/>
          </a:p>
        </p:txBody>
      </p:sp>
      <p:sp>
        <p:nvSpPr>
          <p:cNvPr id="5" name="Date Placeholder 6">
            <a:extLst>
              <a:ext uri="{FF2B5EF4-FFF2-40B4-BE49-F238E27FC236}">
                <a16:creationId xmlns:a16="http://schemas.microsoft.com/office/drawing/2014/main" id="{1C7F71EF-B5FB-4A33-8C80-8A698B1B615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5AA6FDBD-28BF-444F-9CD3-9178CC33937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8">
            <a:extLst>
              <a:ext uri="{FF2B5EF4-FFF2-40B4-BE49-F238E27FC236}">
                <a16:creationId xmlns:a16="http://schemas.microsoft.com/office/drawing/2014/main" id="{F984D0E4-6628-4198-8883-7A6F72961A9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04C2DE9-F340-4A87-8D80-15A527C28BD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94078754"/>
      </p:ext>
    </p:extLst>
  </p:cSld>
  <p:clrMapOvr>
    <a:masterClrMapping/>
  </p:clrMapOvr>
  <p:transition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F5503E-1BC0-4A21-B35F-24D58768FA06}" type="datetimeFigureOut">
              <a:rPr lang="en-GB"/>
              <a:pPr>
                <a:defRPr/>
              </a:pPr>
              <a:t>09/03/2021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DDD8D1B-411B-4CA3-961D-25073FDE7F4A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239987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DBEA257-BDEA-46A9-892E-5EBC86CC88A4}" type="datetimeFigureOut">
              <a:rPr lang="en-GB"/>
              <a:pPr>
                <a:defRPr/>
              </a:pPr>
              <a:t>09/03/2021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F565302-5141-4077-9A96-6D0D2A6F6A55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5668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1E87E9-9E23-43FC-8DB8-E2BDAC76FCF6}" type="datetimeFigureOut">
              <a:rPr lang="en-GB"/>
              <a:pPr>
                <a:defRPr/>
              </a:pPr>
              <a:t>09/03/2021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1D4D7F-7C3A-480F-8D5C-696D2DD195AB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593149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B0E57C-D354-49A9-B225-19EA0471CBDC}" type="datetimeFigureOut">
              <a:rPr lang="en-GB"/>
              <a:pPr>
                <a:defRPr/>
              </a:pPr>
              <a:t>09/03/2021</a:t>
            </a:fld>
            <a:endParaRPr lang="en-GB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CAA6D15-902B-461F-9D74-DA9A27E0D6D5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0253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Rectangle 4">
            <a:extLst/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/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/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F1E315A-5F4E-467E-A1ED-B7CED305F82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05360619"/>
      </p:ext>
    </p:extLst>
  </p:cSld>
  <p:clrMapOvr>
    <a:masterClrMapping/>
  </p:clrMapOvr>
  <p:transition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BE4D144-05E6-4189-AA82-8C498B720019}" type="datetimeFigureOut">
              <a:rPr lang="en-GB"/>
              <a:pPr>
                <a:defRPr/>
              </a:pPr>
              <a:t>09/03/2021</a:t>
            </a:fld>
            <a:endParaRPr lang="en-GB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85205AB-8F0C-49C9-8DF5-2E7B3611F115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360026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A7098F4-A518-4CE9-BA6D-A6C518A8F7D2}" type="datetimeFigureOut">
              <a:rPr lang="en-GB"/>
              <a:pPr>
                <a:defRPr/>
              </a:pPr>
              <a:t>09/03/2021</a:t>
            </a:fld>
            <a:endParaRPr lang="en-GB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7E3A41-9127-49D3-836D-A75BE3B7D4C0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656215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64DB7B2-14AC-4DAB-B8CF-C7641A460266}" type="datetimeFigureOut">
              <a:rPr lang="en-GB"/>
              <a:pPr>
                <a:defRPr/>
              </a:pPr>
              <a:t>09/03/2021</a:t>
            </a:fld>
            <a:endParaRPr lang="en-GB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586E552-2074-4F75-9FB4-2DDFECD10CF9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347521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C64D6FF-31CF-42B3-B5B4-8CB9F12EABF4}" type="datetimeFigureOut">
              <a:rPr lang="en-GB"/>
              <a:pPr>
                <a:defRPr/>
              </a:pPr>
              <a:t>09/03/2021</a:t>
            </a:fld>
            <a:endParaRPr lang="en-GB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D65AC2-5CD0-4A4A-A365-32504FD0C53E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719707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27E616B-FCEA-44F7-BE2A-478C3E08C484}" type="datetimeFigureOut">
              <a:rPr lang="en-GB"/>
              <a:pPr>
                <a:defRPr/>
              </a:pPr>
              <a:t>09/03/2021</a:t>
            </a:fld>
            <a:endParaRPr lang="en-GB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7E4EB6C-4B82-48AF-957E-2D1B4067EFDE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293299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1097B6E-C6CB-4C3D-B338-477A88831F5C}" type="datetimeFigureOut">
              <a:rPr lang="en-GB"/>
              <a:pPr>
                <a:defRPr/>
              </a:pPr>
              <a:t>09/03/2021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99D37FF-1F24-455A-927B-DD95A5554213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96146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FDB622-3058-4F0C-BF37-8C9D43E072C5}" type="datetimeFigureOut">
              <a:rPr lang="en-GB"/>
              <a:pPr>
                <a:defRPr/>
              </a:pPr>
              <a:t>09/03/2021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6044119-F193-4395-B2E4-725615BE6C32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619984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4648200" y="1981200"/>
            <a:ext cx="3810000" cy="4114800"/>
          </a:xfrm>
        </p:spPr>
        <p:txBody>
          <a:bodyPr rtlCol="0">
            <a:normAutofit/>
          </a:bodyPr>
          <a:lstStyle/>
          <a:p>
            <a:pPr lvl="0"/>
            <a:endParaRPr lang="en-IN" noProof="0"/>
          </a:p>
        </p:txBody>
      </p:sp>
      <p:sp>
        <p:nvSpPr>
          <p:cNvPr id="5" name="Date Placeholder 6">
            <a:extLst>
              <a:ext uri="{FF2B5EF4-FFF2-40B4-BE49-F238E27FC236}">
                <a16:creationId xmlns:a16="http://schemas.microsoft.com/office/drawing/2014/main" id="{1C7F71EF-B5FB-4A33-8C80-8A698B1B615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5AA6FDBD-28BF-444F-9CD3-9178CC33937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8">
            <a:extLst>
              <a:ext uri="{FF2B5EF4-FFF2-40B4-BE49-F238E27FC236}">
                <a16:creationId xmlns:a16="http://schemas.microsoft.com/office/drawing/2014/main" id="{F984D0E4-6628-4198-8883-7A6F72961A9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11D5AB7-B1C1-4C64-836A-31B8EAF781A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01249392"/>
      </p:ext>
    </p:extLst>
  </p:cSld>
  <p:clrMapOvr>
    <a:masterClrMapping/>
  </p:clrMapOvr>
  <p:transition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3CC0D57-D4CF-4B1C-895D-65E41CB7D622}" type="datetimeFigureOut">
              <a:rPr lang="en-GB"/>
              <a:pPr>
                <a:defRPr/>
              </a:pPr>
              <a:t>09/03/2021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D86A6FC-84A1-431F-A911-5256FC559289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432847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055B7EF-3A62-438C-BB24-82BBB91BF3EC}" type="datetimeFigureOut">
              <a:rPr lang="en-GB"/>
              <a:pPr>
                <a:defRPr/>
              </a:pPr>
              <a:t>09/03/2021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73D424-AC94-4F08-AA81-F7B35EE1A547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04029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Rectangle 4">
            <a:extLst/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>
            <a:extLst/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>
            <a:extLst/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875C270-00A7-4805-9B8C-2493A12AC6D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80694023"/>
      </p:ext>
    </p:extLst>
  </p:cSld>
  <p:clrMapOvr>
    <a:masterClrMapping/>
  </p:clrMapOvr>
  <p:transition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E0FEB7E-1797-4AA4-9635-5686A2E6D087}" type="datetimeFigureOut">
              <a:rPr lang="en-GB"/>
              <a:pPr>
                <a:defRPr/>
              </a:pPr>
              <a:t>09/03/2021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B3949D9-F456-4ED4-AD51-738A951ACED2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371814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5ADA739-B05A-4941-82EC-5F991B997045}" type="datetimeFigureOut">
              <a:rPr lang="en-GB"/>
              <a:pPr>
                <a:defRPr/>
              </a:pPr>
              <a:t>09/03/2021</a:t>
            </a:fld>
            <a:endParaRPr lang="en-GB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3459C48-EA44-4485-96C1-2370FE422535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8949181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7D327AC-BE0A-45FD-87A2-E977FB068F54}" type="datetimeFigureOut">
              <a:rPr lang="en-GB"/>
              <a:pPr>
                <a:defRPr/>
              </a:pPr>
              <a:t>09/03/2021</a:t>
            </a:fld>
            <a:endParaRPr lang="en-GB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A964EF9-5242-4DDF-AA0C-7ABB198FC4A9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965692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4FEF2D2-42FE-4F14-A1EC-3EEC1CE35635}" type="datetimeFigureOut">
              <a:rPr lang="en-GB"/>
              <a:pPr>
                <a:defRPr/>
              </a:pPr>
              <a:t>09/03/2021</a:t>
            </a:fld>
            <a:endParaRPr lang="en-GB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410C537-A79B-4357-BDFC-4C7774773FC5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224977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F589D8F-8022-4A1C-AF00-85F2A32C8C0C}" type="datetimeFigureOut">
              <a:rPr lang="en-GB"/>
              <a:pPr>
                <a:defRPr/>
              </a:pPr>
              <a:t>09/03/2021</a:t>
            </a:fld>
            <a:endParaRPr lang="en-GB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BE99D21-687D-4F77-8307-AB8FD40355E3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99427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1D7D6C1-5E81-4D0B-9B72-01AD34B30DDA}" type="datetimeFigureOut">
              <a:rPr lang="en-GB"/>
              <a:pPr>
                <a:defRPr/>
              </a:pPr>
              <a:t>09/03/2021</a:t>
            </a:fld>
            <a:endParaRPr lang="en-GB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8D1AC4D-8437-40F6-A636-FD68F54DA167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5243042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A253F2C-F4E6-4F5E-8648-B6EA674009A2}" type="datetimeFigureOut">
              <a:rPr lang="en-GB"/>
              <a:pPr>
                <a:defRPr/>
              </a:pPr>
              <a:t>09/03/2021</a:t>
            </a:fld>
            <a:endParaRPr lang="en-GB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A98253-6D0D-424E-A8CF-5D54F81FC1A5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9822397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BE4C501-453C-4EDD-B203-1FF1D361468C}" type="datetimeFigureOut">
              <a:rPr lang="en-GB"/>
              <a:pPr>
                <a:defRPr/>
              </a:pPr>
              <a:t>09/03/2021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527E2B-16EC-4C24-882E-6E619449FC36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7550078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DCD3B8F-63A8-40FE-87DE-F814C793F7A4}" type="datetimeFigureOut">
              <a:rPr lang="en-GB"/>
              <a:pPr>
                <a:defRPr/>
              </a:pPr>
              <a:t>09/03/2021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B1E7530-9E7E-4285-BA18-80F7800E8F30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6885304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4648200" y="1981200"/>
            <a:ext cx="3810000" cy="4114800"/>
          </a:xfrm>
        </p:spPr>
        <p:txBody>
          <a:bodyPr rtlCol="0">
            <a:normAutofit/>
          </a:bodyPr>
          <a:lstStyle/>
          <a:p>
            <a:pPr lvl="0"/>
            <a:endParaRPr lang="en-IN" noProof="0"/>
          </a:p>
        </p:txBody>
      </p:sp>
      <p:sp>
        <p:nvSpPr>
          <p:cNvPr id="5" name="Date Placeholder 6">
            <a:extLst>
              <a:ext uri="{FF2B5EF4-FFF2-40B4-BE49-F238E27FC236}">
                <a16:creationId xmlns:a16="http://schemas.microsoft.com/office/drawing/2014/main" id="{1C7F71EF-B5FB-4A33-8C80-8A698B1B615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5AA6FDBD-28BF-444F-9CD3-9178CC33937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8">
            <a:extLst>
              <a:ext uri="{FF2B5EF4-FFF2-40B4-BE49-F238E27FC236}">
                <a16:creationId xmlns:a16="http://schemas.microsoft.com/office/drawing/2014/main" id="{F984D0E4-6628-4198-8883-7A6F72961A9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840EB2-12B3-4994-9693-9C825EEA19C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47212759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Rectangle 4">
            <a:extLst/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>
            <a:extLst/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>
            <a:extLst/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FE9ECC6-8269-4D4B-8227-F82CA1D7650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08845555"/>
      </p:ext>
    </p:extLst>
  </p:cSld>
  <p:clrMapOvr>
    <a:masterClrMapping/>
  </p:clrMapOvr>
  <p:transition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A791044-E1A7-4C0B-AD99-28A5E6C40A58}" type="datetimeFigureOut">
              <a:rPr lang="en-GB"/>
              <a:pPr>
                <a:defRPr/>
              </a:pPr>
              <a:t>09/03/2021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CD7EC87-42F9-4A9E-B9C4-FCCBDEFCBF24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534736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BC186AD-DFB0-4777-88B7-5B83076D96EB}" type="datetimeFigureOut">
              <a:rPr lang="en-GB"/>
              <a:pPr>
                <a:defRPr/>
              </a:pPr>
              <a:t>09/03/2021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CF4F614-2E1E-4F7A-94B4-554216653867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339653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D2718E7-246C-45A8-BA29-5292C8269A91}" type="datetimeFigureOut">
              <a:rPr lang="en-GB"/>
              <a:pPr>
                <a:defRPr/>
              </a:pPr>
              <a:t>09/03/2021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851FE76-EDE4-4845-BE2A-93068A369B55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585958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494882C-376F-4F70-8D63-B1E284EF4008}" type="datetimeFigureOut">
              <a:rPr lang="en-GB"/>
              <a:pPr>
                <a:defRPr/>
              </a:pPr>
              <a:t>09/03/2021</a:t>
            </a:fld>
            <a:endParaRPr lang="en-GB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ECABD39-D850-4C58-A840-60AEF888F89D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2744552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AA45815-7D78-48AB-8F11-B73C7EB1FC78}" type="datetimeFigureOut">
              <a:rPr lang="en-GB"/>
              <a:pPr>
                <a:defRPr/>
              </a:pPr>
              <a:t>09/03/2021</a:t>
            </a:fld>
            <a:endParaRPr lang="en-GB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96E9EC8-F3D1-49DE-8DC1-DC6A9F4674C5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3225996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E295865-3459-46A1-A792-718F9246C4B4}" type="datetimeFigureOut">
              <a:rPr lang="en-GB"/>
              <a:pPr>
                <a:defRPr/>
              </a:pPr>
              <a:t>09/03/2021</a:t>
            </a:fld>
            <a:endParaRPr lang="en-GB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78982D7-A158-4A9B-8C01-FCA2BE15C09B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094985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21AF5EC-5E7E-45A8-A31D-4FBEF4634891}" type="datetimeFigureOut">
              <a:rPr lang="en-GB"/>
              <a:pPr>
                <a:defRPr/>
              </a:pPr>
              <a:t>09/03/2021</a:t>
            </a:fld>
            <a:endParaRPr lang="en-GB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C43088D-908F-4E7C-9690-F53A8FF00B4F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1684788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E0E04B3-0E6B-4CD1-BA90-EC05A3AF5FA2}" type="datetimeFigureOut">
              <a:rPr lang="en-GB"/>
              <a:pPr>
                <a:defRPr/>
              </a:pPr>
              <a:t>09/03/2021</a:t>
            </a:fld>
            <a:endParaRPr lang="en-GB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BD95469-4C05-443D-B661-4E630D73CD21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3194096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CA10189-9996-4D3F-8DEA-02433D6B4BE4}" type="datetimeFigureOut">
              <a:rPr lang="en-GB"/>
              <a:pPr>
                <a:defRPr/>
              </a:pPr>
              <a:t>09/03/2021</a:t>
            </a:fld>
            <a:endParaRPr lang="en-GB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A31C96-40E5-480F-AFCB-93D853F97720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2839696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4F1BBF-8490-40AA-A18D-E41545B944E4}" type="datetimeFigureOut">
              <a:rPr lang="en-GB"/>
              <a:pPr>
                <a:defRPr/>
              </a:pPr>
              <a:t>09/03/2021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EA75DB8-C376-49FF-B9DB-F14D773CDCFB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41710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/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>
            <a:extLst/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>
            <a:extLst/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5B9F1B2-7363-49FF-88F1-BF732E2A67D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69261220"/>
      </p:ext>
    </p:extLst>
  </p:cSld>
  <p:clrMapOvr>
    <a:masterClrMapping/>
  </p:clrMapOvr>
  <p:transition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3227ECE-1FFA-4BD0-9893-ED0C91B47B2F}" type="datetimeFigureOut">
              <a:rPr lang="en-GB"/>
              <a:pPr>
                <a:defRPr/>
              </a:pPr>
              <a:t>09/03/2021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F9F8A77-4659-4317-A9AF-AD36D50F9141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812014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9E3E5B9-FA5A-4EB6-A54C-E17E4B457831}" type="datetimeFigureOut">
              <a:rPr lang="en-GB"/>
              <a:pPr>
                <a:defRPr/>
              </a:pPr>
              <a:t>09/03/2021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8779C1-85C0-4430-AAD6-811EBBCA48CB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4962233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3C4933-F63C-4490-B318-5C9E94EDA4D8}" type="datetimeFigureOut">
              <a:rPr lang="en-GB"/>
              <a:pPr>
                <a:defRPr/>
              </a:pPr>
              <a:t>09/03/2021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54C76BE-80A5-4C6F-B67B-80911C44B7C7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3253193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4589C7A-3301-4730-8CBD-E2F4E0E6FF4D}" type="datetimeFigureOut">
              <a:rPr lang="en-GB"/>
              <a:pPr>
                <a:defRPr/>
              </a:pPr>
              <a:t>09/03/2021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C465988-D33E-4AC4-BFF5-7FACB0428906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3445920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F5F3F7F-D80C-401C-B6C2-901DEBD86663}" type="datetimeFigureOut">
              <a:rPr lang="en-GB"/>
              <a:pPr>
                <a:defRPr/>
              </a:pPr>
              <a:t>09/03/2021</a:t>
            </a:fld>
            <a:endParaRPr lang="en-GB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93C7004-628E-48F5-B0FA-B3C82E8C3F39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558596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2050D05-1583-406C-A2E8-77C1CAE8890B}" type="datetimeFigureOut">
              <a:rPr lang="en-GB"/>
              <a:pPr>
                <a:defRPr/>
              </a:pPr>
              <a:t>09/03/2021</a:t>
            </a:fld>
            <a:endParaRPr lang="en-GB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276038F-7607-46A0-BD5C-CD3913BB45E9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820760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FF951D6-EB23-4633-9F8E-C71B5B36BA21}" type="datetimeFigureOut">
              <a:rPr lang="en-GB"/>
              <a:pPr>
                <a:defRPr/>
              </a:pPr>
              <a:t>09/03/2021</a:t>
            </a:fld>
            <a:endParaRPr lang="en-GB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002FF3-7752-4D35-AEA5-DEF9B4F9C332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5605924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12365DD-62A7-4B26-ABC8-F4DD5E01E592}" type="datetimeFigureOut">
              <a:rPr lang="en-GB"/>
              <a:pPr>
                <a:defRPr/>
              </a:pPr>
              <a:t>09/03/2021</a:t>
            </a:fld>
            <a:endParaRPr lang="en-GB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7C4D4EA-8322-40FC-8999-3B1E9456830E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3569863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1CF4E2-84A1-4A48-A27E-8DEB18F30349}" type="datetimeFigureOut">
              <a:rPr lang="en-GB"/>
              <a:pPr>
                <a:defRPr/>
              </a:pPr>
              <a:t>09/03/2021</a:t>
            </a:fld>
            <a:endParaRPr lang="en-GB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B602525-87F0-439E-90B4-0071CF247151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2056200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1E3D6BF-1AB0-49EC-B3D0-E7D81DDE3FA0}" type="datetimeFigureOut">
              <a:rPr lang="en-GB"/>
              <a:pPr>
                <a:defRPr/>
              </a:pPr>
              <a:t>09/03/2021</a:t>
            </a:fld>
            <a:endParaRPr lang="en-GB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4298108-E425-412C-ACF8-C6A08104534E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89266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/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/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/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D014EB0-49BB-4BBE-8409-C9C1651E58F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37801265"/>
      </p:ext>
    </p:extLst>
  </p:cSld>
  <p:clrMapOvr>
    <a:masterClrMapping/>
  </p:clrMapOvr>
  <p:transition/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6D14E41-9F93-4241-9D49-00EE19259ADF}" type="datetimeFigureOut">
              <a:rPr lang="en-GB"/>
              <a:pPr>
                <a:defRPr/>
              </a:pPr>
              <a:t>09/03/2021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36C91D-818C-4AF6-ADAB-EB0ECCCE5E04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1531078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1251C0-6E54-4B1E-9096-A760907CDED7}" type="datetimeFigureOut">
              <a:rPr lang="en-GB"/>
              <a:pPr>
                <a:defRPr/>
              </a:pPr>
              <a:t>09/03/2021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A684209-CBEA-424D-9530-AAE0B841C2F4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6666406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4648200" y="1981200"/>
            <a:ext cx="3810000" cy="4114800"/>
          </a:xfrm>
        </p:spPr>
        <p:txBody>
          <a:bodyPr rtlCol="0">
            <a:normAutofit/>
          </a:bodyPr>
          <a:lstStyle/>
          <a:p>
            <a:pPr lvl="0"/>
            <a:endParaRPr lang="en-IN" noProof="0"/>
          </a:p>
        </p:txBody>
      </p:sp>
      <p:sp>
        <p:nvSpPr>
          <p:cNvPr id="5" name="Date Placeholder 6">
            <a:extLst>
              <a:ext uri="{FF2B5EF4-FFF2-40B4-BE49-F238E27FC236}">
                <a16:creationId xmlns:a16="http://schemas.microsoft.com/office/drawing/2014/main" id="{1C7F71EF-B5FB-4A33-8C80-8A698B1B615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5AA6FDBD-28BF-444F-9CD3-9178CC33937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8">
            <a:extLst>
              <a:ext uri="{FF2B5EF4-FFF2-40B4-BE49-F238E27FC236}">
                <a16:creationId xmlns:a16="http://schemas.microsoft.com/office/drawing/2014/main" id="{F984D0E4-6628-4198-8883-7A6F72961A9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63876F-531B-4EEF-81DB-1A013B83D8C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41102195"/>
      </p:ext>
    </p:extLst>
  </p:cSld>
  <p:clrMapOvr>
    <a:masterClrMapping/>
  </p:clrMapOvr>
  <p:transition/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517C79F-54A5-4EFC-BD9E-DFDC2CAA8DE1}" type="datetimeFigureOut">
              <a:rPr lang="en-GB"/>
              <a:pPr>
                <a:defRPr/>
              </a:pPr>
              <a:t>09/03/2021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E095B8A-FF6F-4782-AF56-4C844427DCB3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660484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0C56384-9ABC-4052-9ABC-B1C3C08B3600}" type="datetimeFigureOut">
              <a:rPr lang="en-GB"/>
              <a:pPr>
                <a:defRPr/>
              </a:pPr>
              <a:t>09/03/2021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AEC43F-3FD2-4420-8C97-A18E61CBFADA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972675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E1D891-6F81-42B8-A6FC-697F0F7FE912}" type="datetimeFigureOut">
              <a:rPr lang="en-GB"/>
              <a:pPr>
                <a:defRPr/>
              </a:pPr>
              <a:t>09/03/2021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B793A0E-0123-4B87-80FD-0F9A641414AD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0875547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35E1DF3-085D-4ED8-9D8D-E9CD3F232E94}" type="datetimeFigureOut">
              <a:rPr lang="en-GB"/>
              <a:pPr>
                <a:defRPr/>
              </a:pPr>
              <a:t>09/03/2021</a:t>
            </a:fld>
            <a:endParaRPr lang="en-GB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83087C6-2BC2-46BC-9761-B04A8FA94999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5150546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71E18A5-DF21-4FC5-9A2D-36213C340E2F}" type="datetimeFigureOut">
              <a:rPr lang="en-GB"/>
              <a:pPr>
                <a:defRPr/>
              </a:pPr>
              <a:t>09/03/2021</a:t>
            </a:fld>
            <a:endParaRPr lang="en-GB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BC31A89-1AD9-45CC-92B0-3AF89B3D8527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7873328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D775CD3-10EE-442C-BDCC-F5898209C024}" type="datetimeFigureOut">
              <a:rPr lang="en-GB"/>
              <a:pPr>
                <a:defRPr/>
              </a:pPr>
              <a:t>09/03/2021</a:t>
            </a:fld>
            <a:endParaRPr lang="en-GB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6541B5-DE76-407D-A58A-74218B03E84A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9929148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182F589-DB13-46CE-AC1B-00B312B9A67B}" type="datetimeFigureOut">
              <a:rPr lang="en-GB"/>
              <a:pPr>
                <a:defRPr/>
              </a:pPr>
              <a:t>09/03/2021</a:t>
            </a:fld>
            <a:endParaRPr lang="en-GB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F23A931-43C0-493F-B4B1-6270B25F6D23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74813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IN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/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/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/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B4B5EF9-72FB-4D7F-938F-553B10CF632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62351443"/>
      </p:ext>
    </p:extLst>
  </p:cSld>
  <p:clrMapOvr>
    <a:masterClrMapping/>
  </p:clrMapOvr>
  <p:transition/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8FD708A-B494-4CCE-8166-121C688AB7E7}" type="datetimeFigureOut">
              <a:rPr lang="en-GB"/>
              <a:pPr>
                <a:defRPr/>
              </a:pPr>
              <a:t>09/03/2021</a:t>
            </a:fld>
            <a:endParaRPr lang="en-GB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95470F-0087-4F56-AA53-02E78F506BCD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5377279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3E99572-281E-4D2C-A154-58827365D7E8}" type="datetimeFigureOut">
              <a:rPr lang="en-GB"/>
              <a:pPr>
                <a:defRPr/>
              </a:pPr>
              <a:t>09/03/2021</a:t>
            </a:fld>
            <a:endParaRPr lang="en-GB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CB5012E-6AD4-4ECC-9BC1-3AD5618B70F9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5364538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3EF63D-45C6-4F6B-A822-3FF8C5854C06}" type="datetimeFigureOut">
              <a:rPr lang="en-GB"/>
              <a:pPr>
                <a:defRPr/>
              </a:pPr>
              <a:t>09/03/2021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5ABE6B7-2642-400B-A36A-F411206A0AED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4188274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B150A6-2B2B-41AD-A6CC-004B2DBC4E31}" type="datetimeFigureOut">
              <a:rPr lang="en-GB"/>
              <a:pPr>
                <a:defRPr/>
              </a:pPr>
              <a:t>09/03/2021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15C5E61-7F0C-45AB-B3AC-2A1C046F4356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7528965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2074EEC-055E-417B-A877-C59AFC84D3F5}" type="datetimeFigureOut">
              <a:rPr lang="en-GB"/>
              <a:pPr>
                <a:defRPr/>
              </a:pPr>
              <a:t>09/03/2021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930EB5D-8058-40AC-BA91-6C0D4C77FDAD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6801600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12820D5-2E62-487D-960C-29DDE51535CB}" type="datetimeFigureOut">
              <a:rPr lang="en-GB"/>
              <a:pPr>
                <a:defRPr/>
              </a:pPr>
              <a:t>09/03/2021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C9C0A7-4623-4FEB-A1AD-25801C858121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6498230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186D0EF-4A8E-481F-8FC7-BBACEFF18EA7}" type="datetimeFigureOut">
              <a:rPr lang="en-GB"/>
              <a:pPr>
                <a:defRPr/>
              </a:pPr>
              <a:t>09/03/2021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358485A-F395-4901-B1E4-E933E9760B6B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3544241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E4CFA61-FB51-480E-83AF-5334548F74C2}" type="datetimeFigureOut">
              <a:rPr lang="en-GB"/>
              <a:pPr>
                <a:defRPr/>
              </a:pPr>
              <a:t>09/03/2021</a:t>
            </a:fld>
            <a:endParaRPr lang="en-GB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CB68788-5A0C-4561-B23F-660FAAA61FB4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4803622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B16DBC2-DD1E-4EF8-BEDC-47005AAA323D}" type="datetimeFigureOut">
              <a:rPr lang="en-GB"/>
              <a:pPr>
                <a:defRPr/>
              </a:pPr>
              <a:t>09/03/2021</a:t>
            </a:fld>
            <a:endParaRPr lang="en-GB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694C344-F2C9-49A9-AF64-586553DA2F9A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2943885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DA203F4-F7F1-4039-88B5-78D3E71569DF}" type="datetimeFigureOut">
              <a:rPr lang="en-GB"/>
              <a:pPr>
                <a:defRPr/>
              </a:pPr>
              <a:t>09/03/2021</a:t>
            </a:fld>
            <a:endParaRPr lang="en-GB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8AB8BDB-25B4-4158-8B0D-8EF47C2A3351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88265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2.xml"/><Relationship Id="rId3" Type="http://schemas.openxmlformats.org/officeDocument/2006/relationships/slideLayout" Target="../slideLayouts/slideLayout107.xml"/><Relationship Id="rId7" Type="http://schemas.openxmlformats.org/officeDocument/2006/relationships/slideLayout" Target="../slideLayouts/slideLayout111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106.xml"/><Relationship Id="rId1" Type="http://schemas.openxmlformats.org/officeDocument/2006/relationships/slideLayout" Target="../slideLayouts/slideLayout105.xml"/><Relationship Id="rId6" Type="http://schemas.openxmlformats.org/officeDocument/2006/relationships/slideLayout" Target="../slideLayouts/slideLayout110.xml"/><Relationship Id="rId11" Type="http://schemas.openxmlformats.org/officeDocument/2006/relationships/slideLayout" Target="../slideLayouts/slideLayout115.xml"/><Relationship Id="rId5" Type="http://schemas.openxmlformats.org/officeDocument/2006/relationships/slideLayout" Target="../slideLayouts/slideLayout109.xml"/><Relationship Id="rId10" Type="http://schemas.openxmlformats.org/officeDocument/2006/relationships/slideLayout" Target="../slideLayouts/slideLayout114.xml"/><Relationship Id="rId4" Type="http://schemas.openxmlformats.org/officeDocument/2006/relationships/slideLayout" Target="../slideLayouts/slideLayout108.xml"/><Relationship Id="rId9" Type="http://schemas.openxmlformats.org/officeDocument/2006/relationships/slideLayout" Target="../slideLayouts/slideLayout113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3.xml"/><Relationship Id="rId3" Type="http://schemas.openxmlformats.org/officeDocument/2006/relationships/slideLayout" Target="../slideLayouts/slideLayout118.xml"/><Relationship Id="rId7" Type="http://schemas.openxmlformats.org/officeDocument/2006/relationships/slideLayout" Target="../slideLayouts/slideLayout122.xml"/><Relationship Id="rId12" Type="http://schemas.openxmlformats.org/officeDocument/2006/relationships/theme" Target="../theme/theme11.xml"/><Relationship Id="rId2" Type="http://schemas.openxmlformats.org/officeDocument/2006/relationships/slideLayout" Target="../slideLayouts/slideLayout117.xml"/><Relationship Id="rId1" Type="http://schemas.openxmlformats.org/officeDocument/2006/relationships/slideLayout" Target="../slideLayouts/slideLayout116.xml"/><Relationship Id="rId6" Type="http://schemas.openxmlformats.org/officeDocument/2006/relationships/slideLayout" Target="../slideLayouts/slideLayout121.xml"/><Relationship Id="rId11" Type="http://schemas.openxmlformats.org/officeDocument/2006/relationships/slideLayout" Target="../slideLayouts/slideLayout126.xml"/><Relationship Id="rId5" Type="http://schemas.openxmlformats.org/officeDocument/2006/relationships/slideLayout" Target="../slideLayouts/slideLayout120.xml"/><Relationship Id="rId10" Type="http://schemas.openxmlformats.org/officeDocument/2006/relationships/slideLayout" Target="../slideLayouts/slideLayout125.xml"/><Relationship Id="rId4" Type="http://schemas.openxmlformats.org/officeDocument/2006/relationships/slideLayout" Target="../slideLayouts/slideLayout119.xml"/><Relationship Id="rId9" Type="http://schemas.openxmlformats.org/officeDocument/2006/relationships/slideLayout" Target="../slideLayouts/slideLayout12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7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5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4.xml"/><Relationship Id="rId12" Type="http://schemas.openxmlformats.org/officeDocument/2006/relationships/slideLayout" Target="../slideLayouts/slideLayout59.xml"/><Relationship Id="rId2" Type="http://schemas.openxmlformats.org/officeDocument/2006/relationships/slideLayout" Target="../slideLayouts/slideLayout49.xml"/><Relationship Id="rId1" Type="http://schemas.openxmlformats.org/officeDocument/2006/relationships/slideLayout" Target="../slideLayouts/slideLayout48.xml"/><Relationship Id="rId6" Type="http://schemas.openxmlformats.org/officeDocument/2006/relationships/slideLayout" Target="../slideLayouts/slideLayout53.xml"/><Relationship Id="rId11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2.xml"/><Relationship Id="rId10" Type="http://schemas.openxmlformats.org/officeDocument/2006/relationships/slideLayout" Target="../slideLayouts/slideLayout57.xml"/><Relationship Id="rId4" Type="http://schemas.openxmlformats.org/officeDocument/2006/relationships/slideLayout" Target="../slideLayouts/slideLayout51.xml"/><Relationship Id="rId9" Type="http://schemas.openxmlformats.org/officeDocument/2006/relationships/slideLayout" Target="../slideLayouts/slideLayout56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7.xml"/><Relationship Id="rId3" Type="http://schemas.openxmlformats.org/officeDocument/2006/relationships/slideLayout" Target="../slideLayouts/slideLayout62.xml"/><Relationship Id="rId7" Type="http://schemas.openxmlformats.org/officeDocument/2006/relationships/slideLayout" Target="../slideLayouts/slideLayout66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61.xml"/><Relationship Id="rId1" Type="http://schemas.openxmlformats.org/officeDocument/2006/relationships/slideLayout" Target="../slideLayouts/slideLayout60.xml"/><Relationship Id="rId6" Type="http://schemas.openxmlformats.org/officeDocument/2006/relationships/slideLayout" Target="../slideLayouts/slideLayout65.xml"/><Relationship Id="rId11" Type="http://schemas.openxmlformats.org/officeDocument/2006/relationships/slideLayout" Target="../slideLayouts/slideLayout70.xml"/><Relationship Id="rId5" Type="http://schemas.openxmlformats.org/officeDocument/2006/relationships/slideLayout" Target="../slideLayouts/slideLayout64.xml"/><Relationship Id="rId10" Type="http://schemas.openxmlformats.org/officeDocument/2006/relationships/slideLayout" Target="../slideLayouts/slideLayout69.xml"/><Relationship Id="rId4" Type="http://schemas.openxmlformats.org/officeDocument/2006/relationships/slideLayout" Target="../slideLayouts/slideLayout63.xml"/><Relationship Id="rId9" Type="http://schemas.openxmlformats.org/officeDocument/2006/relationships/slideLayout" Target="../slideLayouts/slideLayout68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8.xml"/><Relationship Id="rId13" Type="http://schemas.openxmlformats.org/officeDocument/2006/relationships/theme" Target="../theme/theme7.xml"/><Relationship Id="rId3" Type="http://schemas.openxmlformats.org/officeDocument/2006/relationships/slideLayout" Target="../slideLayouts/slideLayout73.xml"/><Relationship Id="rId7" Type="http://schemas.openxmlformats.org/officeDocument/2006/relationships/slideLayout" Target="../slideLayouts/slideLayout77.xml"/><Relationship Id="rId12" Type="http://schemas.openxmlformats.org/officeDocument/2006/relationships/slideLayout" Target="../slideLayouts/slideLayout82.xml"/><Relationship Id="rId2" Type="http://schemas.openxmlformats.org/officeDocument/2006/relationships/slideLayout" Target="../slideLayouts/slideLayout72.xml"/><Relationship Id="rId1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81.xml"/><Relationship Id="rId5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80.xml"/><Relationship Id="rId4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9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0.xml"/><Relationship Id="rId3" Type="http://schemas.openxmlformats.org/officeDocument/2006/relationships/slideLayout" Target="../slideLayouts/slideLayout85.xml"/><Relationship Id="rId7" Type="http://schemas.openxmlformats.org/officeDocument/2006/relationships/slideLayout" Target="../slideLayouts/slideLayout89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84.xml"/><Relationship Id="rId1" Type="http://schemas.openxmlformats.org/officeDocument/2006/relationships/slideLayout" Target="../slideLayouts/slideLayout83.xml"/><Relationship Id="rId6" Type="http://schemas.openxmlformats.org/officeDocument/2006/relationships/slideLayout" Target="../slideLayouts/slideLayout88.xml"/><Relationship Id="rId11" Type="http://schemas.openxmlformats.org/officeDocument/2006/relationships/slideLayout" Target="../slideLayouts/slideLayout93.xml"/><Relationship Id="rId5" Type="http://schemas.openxmlformats.org/officeDocument/2006/relationships/slideLayout" Target="../slideLayouts/slideLayout87.xml"/><Relationship Id="rId10" Type="http://schemas.openxmlformats.org/officeDocument/2006/relationships/slideLayout" Target="../slideLayouts/slideLayout92.xml"/><Relationship Id="rId4" Type="http://schemas.openxmlformats.org/officeDocument/2006/relationships/slideLayout" Target="../slideLayouts/slideLayout86.xml"/><Relationship Id="rId9" Type="http://schemas.openxmlformats.org/officeDocument/2006/relationships/slideLayout" Target="../slideLayouts/slideLayout91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1.xml"/><Relationship Id="rId3" Type="http://schemas.openxmlformats.org/officeDocument/2006/relationships/slideLayout" Target="../slideLayouts/slideLayout96.xml"/><Relationship Id="rId7" Type="http://schemas.openxmlformats.org/officeDocument/2006/relationships/slideLayout" Target="../slideLayouts/slideLayout100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95.xml"/><Relationship Id="rId1" Type="http://schemas.openxmlformats.org/officeDocument/2006/relationships/slideLayout" Target="../slideLayouts/slideLayout94.xml"/><Relationship Id="rId6" Type="http://schemas.openxmlformats.org/officeDocument/2006/relationships/slideLayout" Target="../slideLayouts/slideLayout99.xml"/><Relationship Id="rId11" Type="http://schemas.openxmlformats.org/officeDocument/2006/relationships/slideLayout" Target="../slideLayouts/slideLayout104.xml"/><Relationship Id="rId5" Type="http://schemas.openxmlformats.org/officeDocument/2006/relationships/slideLayout" Target="../slideLayouts/slideLayout98.xml"/><Relationship Id="rId10" Type="http://schemas.openxmlformats.org/officeDocument/2006/relationships/slideLayout" Target="../slideLayouts/slideLayout103.xml"/><Relationship Id="rId4" Type="http://schemas.openxmlformats.org/officeDocument/2006/relationships/slideLayout" Target="../slideLayouts/slideLayout97.xml"/><Relationship Id="rId9" Type="http://schemas.openxmlformats.org/officeDocument/2006/relationships/slideLayout" Target="../slideLayouts/slideLayout10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12292" name="Rectangle 4">
            <a:extLst/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293" name="Rectangle 5">
            <a:extLst/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294" name="Rectangle 6">
            <a:extLst/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/>
            </a:lvl1pPr>
          </a:lstStyle>
          <a:p>
            <a:pPr>
              <a:defRPr/>
            </a:pPr>
            <a:fld id="{088C4E05-63E2-49CF-B263-1AF2632EEB3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25" r:id="rId1"/>
    <p:sldLayoutId id="2147483926" r:id="rId2"/>
    <p:sldLayoutId id="2147483927" r:id="rId3"/>
    <p:sldLayoutId id="2147483928" r:id="rId4"/>
    <p:sldLayoutId id="2147483929" r:id="rId5"/>
    <p:sldLayoutId id="2147483930" r:id="rId6"/>
    <p:sldLayoutId id="2147483931" r:id="rId7"/>
    <p:sldLayoutId id="2147483932" r:id="rId8"/>
    <p:sldLayoutId id="2147483933" r:id="rId9"/>
    <p:sldLayoutId id="2147483934" r:id="rId10"/>
    <p:sldLayoutId id="2147483935" r:id="rId11"/>
    <p:sldLayoutId id="2147483936" r:id="rId12"/>
  </p:sldLayoutIdLst>
  <p:transition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Placeholder 1"/>
          <p:cNvSpPr>
            <a:spLocks noGrp="1"/>
          </p:cNvSpPr>
          <p:nvPr>
            <p:ph type="title"/>
          </p:nvPr>
        </p:nvSpPr>
        <p:spPr bwMode="auto"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4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Calibri"/>
              </a:defRPr>
            </a:lvl1pPr>
          </a:lstStyle>
          <a:p>
            <a:pPr>
              <a:defRPr/>
            </a:pPr>
            <a:fld id="{3103A2D1-DFB2-4017-9480-CBE99EE405A8}" type="datetimeFigureOut">
              <a:rPr lang="en-GB"/>
              <a:pPr>
                <a:defRPr/>
              </a:pPr>
              <a:t>09/03/2021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Calibri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Calibri"/>
              </a:defRPr>
            </a:lvl1pPr>
          </a:lstStyle>
          <a:p>
            <a:pPr>
              <a:defRPr/>
            </a:pPr>
            <a:fld id="{50C159F9-E091-481D-AA08-81E4D20D58D4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25" r:id="rId1"/>
    <p:sldLayoutId id="2147484026" r:id="rId2"/>
    <p:sldLayoutId id="2147484027" r:id="rId3"/>
    <p:sldLayoutId id="2147484028" r:id="rId4"/>
    <p:sldLayoutId id="2147484029" r:id="rId5"/>
    <p:sldLayoutId id="2147484030" r:id="rId6"/>
    <p:sldLayoutId id="2147484031" r:id="rId7"/>
    <p:sldLayoutId id="2147484032" r:id="rId8"/>
    <p:sldLayoutId id="2147484033" r:id="rId9"/>
    <p:sldLayoutId id="2147484034" r:id="rId10"/>
    <p:sldLayoutId id="2147484035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Placeholder 1"/>
          <p:cNvSpPr>
            <a:spLocks noGrp="1"/>
          </p:cNvSpPr>
          <p:nvPr>
            <p:ph type="title"/>
          </p:nvPr>
        </p:nvSpPr>
        <p:spPr bwMode="auto"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126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Calibri"/>
              </a:defRPr>
            </a:lvl1pPr>
          </a:lstStyle>
          <a:p>
            <a:pPr>
              <a:defRPr/>
            </a:pPr>
            <a:fld id="{50940CB9-462D-4B96-9BD7-3D92C34346BC}" type="datetimeFigureOut">
              <a:rPr lang="en-GB"/>
              <a:pPr>
                <a:defRPr/>
              </a:pPr>
              <a:t>09/03/2021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Calibri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Calibri"/>
              </a:defRPr>
            </a:lvl1pPr>
          </a:lstStyle>
          <a:p>
            <a:pPr>
              <a:defRPr/>
            </a:pPr>
            <a:fld id="{75D5618D-9484-403E-81EB-2CA6B421C8A7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  <p:sldLayoutId id="2147484042" r:id="rId7"/>
    <p:sldLayoutId id="2147484043" r:id="rId8"/>
    <p:sldLayoutId id="2147484044" r:id="rId9"/>
    <p:sldLayoutId id="2147484045" r:id="rId10"/>
    <p:sldLayoutId id="2147484046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Placeholder 1"/>
          <p:cNvSpPr>
            <a:spLocks noGrp="1"/>
          </p:cNvSpPr>
          <p:nvPr>
            <p:ph type="title"/>
          </p:nvPr>
        </p:nvSpPr>
        <p:spPr bwMode="auto"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205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Calibri"/>
              </a:defRPr>
            </a:lvl1pPr>
          </a:lstStyle>
          <a:p>
            <a:pPr>
              <a:defRPr/>
            </a:pPr>
            <a:fld id="{EAD76644-9DDC-4498-A2E3-447C3E28DDAB}" type="datetimeFigureOut">
              <a:rPr lang="en-GB"/>
              <a:pPr>
                <a:defRPr/>
              </a:pPr>
              <a:t>09/03/2021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Calibri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Calibri"/>
              </a:defRPr>
            </a:lvl1pPr>
          </a:lstStyle>
          <a:p>
            <a:pPr>
              <a:defRPr/>
            </a:pPr>
            <a:fld id="{CC668156-6C2B-4C90-979B-FF8A346917D8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37" r:id="rId1"/>
    <p:sldLayoutId id="2147483938" r:id="rId2"/>
    <p:sldLayoutId id="2147483939" r:id="rId3"/>
    <p:sldLayoutId id="2147483940" r:id="rId4"/>
    <p:sldLayoutId id="2147483941" r:id="rId5"/>
    <p:sldLayoutId id="2147483942" r:id="rId6"/>
    <p:sldLayoutId id="2147483943" r:id="rId7"/>
    <p:sldLayoutId id="2147483944" r:id="rId8"/>
    <p:sldLayoutId id="2147483945" r:id="rId9"/>
    <p:sldLayoutId id="2147483946" r:id="rId10"/>
    <p:sldLayoutId id="2147483947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Placeholder 1"/>
          <p:cNvSpPr>
            <a:spLocks noGrp="1"/>
          </p:cNvSpPr>
          <p:nvPr>
            <p:ph type="title"/>
          </p:nvPr>
        </p:nvSpPr>
        <p:spPr bwMode="auto"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3075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Calibri" panose="020F0502020204030204"/>
              </a:defRPr>
            </a:lvl1pPr>
          </a:lstStyle>
          <a:p>
            <a:pPr>
              <a:defRPr/>
            </a:pPr>
            <a:fld id="{0572E1FC-2D52-41A8-8821-AFFCDD885BCF}" type="datetimeFigureOut">
              <a:rPr lang="en-GB"/>
              <a:pPr>
                <a:defRPr/>
              </a:pPr>
              <a:t>09/03/2021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Calibri" panose="020F0502020204030204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Calibri" panose="020F0502020204030204"/>
              </a:defRPr>
            </a:lvl1pPr>
          </a:lstStyle>
          <a:p>
            <a:pPr>
              <a:defRPr/>
            </a:pPr>
            <a:fld id="{5C26E40B-B8CF-45F6-9B49-3C8988CE2258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48" r:id="rId1"/>
    <p:sldLayoutId id="2147483949" r:id="rId2"/>
    <p:sldLayoutId id="2147483950" r:id="rId3"/>
    <p:sldLayoutId id="2147483951" r:id="rId4"/>
    <p:sldLayoutId id="2147483952" r:id="rId5"/>
    <p:sldLayoutId id="2147483953" r:id="rId6"/>
    <p:sldLayoutId id="2147483954" r:id="rId7"/>
    <p:sldLayoutId id="2147483955" r:id="rId8"/>
    <p:sldLayoutId id="2147483956" r:id="rId9"/>
    <p:sldLayoutId id="2147483957" r:id="rId10"/>
    <p:sldLayoutId id="2147483958" r:id="rId11"/>
    <p:sldLayoutId id="2147484047" r:id="rId12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Placeholder 1"/>
          <p:cNvSpPr>
            <a:spLocks noGrp="1"/>
          </p:cNvSpPr>
          <p:nvPr>
            <p:ph type="title"/>
          </p:nvPr>
        </p:nvSpPr>
        <p:spPr bwMode="auto"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4099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Calibri" panose="020F0502020204030204"/>
              </a:defRPr>
            </a:lvl1pPr>
          </a:lstStyle>
          <a:p>
            <a:pPr>
              <a:defRPr/>
            </a:pPr>
            <a:fld id="{62A51EFA-F9CE-48CD-A295-5078EDAB101C}" type="datetimeFigureOut">
              <a:rPr lang="en-GB"/>
              <a:pPr>
                <a:defRPr/>
              </a:pPr>
              <a:t>09/03/2021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Calibri" panose="020F0502020204030204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Calibri" panose="020F0502020204030204"/>
              </a:defRPr>
            </a:lvl1pPr>
          </a:lstStyle>
          <a:p>
            <a:pPr>
              <a:defRPr/>
            </a:pPr>
            <a:fld id="{F5CC17F1-D74D-40EE-848F-AC4B1395AF68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59" r:id="rId1"/>
    <p:sldLayoutId id="2147483960" r:id="rId2"/>
    <p:sldLayoutId id="2147483961" r:id="rId3"/>
    <p:sldLayoutId id="2147483962" r:id="rId4"/>
    <p:sldLayoutId id="2147483963" r:id="rId5"/>
    <p:sldLayoutId id="2147483964" r:id="rId6"/>
    <p:sldLayoutId id="2147483965" r:id="rId7"/>
    <p:sldLayoutId id="2147483966" r:id="rId8"/>
    <p:sldLayoutId id="2147483967" r:id="rId9"/>
    <p:sldLayoutId id="2147483968" r:id="rId10"/>
    <p:sldLayoutId id="2147483969" r:id="rId11"/>
    <p:sldLayoutId id="2147484048" r:id="rId12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Placeholder 1"/>
          <p:cNvSpPr>
            <a:spLocks noGrp="1"/>
          </p:cNvSpPr>
          <p:nvPr>
            <p:ph type="title"/>
          </p:nvPr>
        </p:nvSpPr>
        <p:spPr bwMode="auto"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512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Calibri" panose="020F0502020204030204"/>
              </a:defRPr>
            </a:lvl1pPr>
          </a:lstStyle>
          <a:p>
            <a:pPr>
              <a:defRPr/>
            </a:pPr>
            <a:fld id="{96332A0A-3B5A-4A9F-B117-05A2E14BCE82}" type="datetimeFigureOut">
              <a:rPr lang="en-GB"/>
              <a:pPr>
                <a:defRPr/>
              </a:pPr>
              <a:t>09/03/2021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Calibri" panose="020F0502020204030204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Calibri" panose="020F0502020204030204"/>
              </a:defRPr>
            </a:lvl1pPr>
          </a:lstStyle>
          <a:p>
            <a:pPr>
              <a:defRPr/>
            </a:pPr>
            <a:fld id="{6A2247A4-3E3C-416E-8C54-709B413B8E3C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70" r:id="rId1"/>
    <p:sldLayoutId id="2147483971" r:id="rId2"/>
    <p:sldLayoutId id="2147483972" r:id="rId3"/>
    <p:sldLayoutId id="2147483973" r:id="rId4"/>
    <p:sldLayoutId id="2147483974" r:id="rId5"/>
    <p:sldLayoutId id="2147483975" r:id="rId6"/>
    <p:sldLayoutId id="2147483976" r:id="rId7"/>
    <p:sldLayoutId id="2147483977" r:id="rId8"/>
    <p:sldLayoutId id="2147483978" r:id="rId9"/>
    <p:sldLayoutId id="2147483979" r:id="rId10"/>
    <p:sldLayoutId id="2147483980" r:id="rId11"/>
    <p:sldLayoutId id="2147484049" r:id="rId12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Placeholder 1"/>
          <p:cNvSpPr>
            <a:spLocks noGrp="1"/>
          </p:cNvSpPr>
          <p:nvPr>
            <p:ph type="title"/>
          </p:nvPr>
        </p:nvSpPr>
        <p:spPr bwMode="auto"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614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Calibri"/>
              </a:defRPr>
            </a:lvl1pPr>
          </a:lstStyle>
          <a:p>
            <a:pPr>
              <a:defRPr/>
            </a:pPr>
            <a:fld id="{99B4A127-098B-41F5-8E5F-982A2A74CCA1}" type="datetimeFigureOut">
              <a:rPr lang="en-GB"/>
              <a:pPr>
                <a:defRPr/>
              </a:pPr>
              <a:t>09/03/2021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Calibri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Calibri"/>
              </a:defRPr>
            </a:lvl1pPr>
          </a:lstStyle>
          <a:p>
            <a:pPr>
              <a:defRPr/>
            </a:pPr>
            <a:fld id="{93D51E28-786C-4257-B32A-B4192F327DDB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81" r:id="rId1"/>
    <p:sldLayoutId id="2147483982" r:id="rId2"/>
    <p:sldLayoutId id="2147483983" r:id="rId3"/>
    <p:sldLayoutId id="2147483984" r:id="rId4"/>
    <p:sldLayoutId id="2147483985" r:id="rId5"/>
    <p:sldLayoutId id="2147483986" r:id="rId6"/>
    <p:sldLayoutId id="2147483987" r:id="rId7"/>
    <p:sldLayoutId id="2147483988" r:id="rId8"/>
    <p:sldLayoutId id="2147483989" r:id="rId9"/>
    <p:sldLayoutId id="2147483990" r:id="rId10"/>
    <p:sldLayoutId id="2147483991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Placeholder 1"/>
          <p:cNvSpPr>
            <a:spLocks noGrp="1"/>
          </p:cNvSpPr>
          <p:nvPr>
            <p:ph type="title"/>
          </p:nvPr>
        </p:nvSpPr>
        <p:spPr bwMode="auto"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717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Calibri" panose="020F0502020204030204"/>
              </a:defRPr>
            </a:lvl1pPr>
          </a:lstStyle>
          <a:p>
            <a:pPr>
              <a:defRPr/>
            </a:pPr>
            <a:fld id="{5AE30D13-86C3-487F-8B0E-35ADCC819C84}" type="datetimeFigureOut">
              <a:rPr lang="en-GB"/>
              <a:pPr>
                <a:defRPr/>
              </a:pPr>
              <a:t>09/03/2021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Calibri" panose="020F0502020204030204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Calibri" panose="020F0502020204030204"/>
              </a:defRPr>
            </a:lvl1pPr>
          </a:lstStyle>
          <a:p>
            <a:pPr>
              <a:defRPr/>
            </a:pPr>
            <a:fld id="{702FC0D5-E5D4-4182-801F-E311E8FA389A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92" r:id="rId1"/>
    <p:sldLayoutId id="2147483993" r:id="rId2"/>
    <p:sldLayoutId id="2147483994" r:id="rId3"/>
    <p:sldLayoutId id="2147483995" r:id="rId4"/>
    <p:sldLayoutId id="2147483996" r:id="rId5"/>
    <p:sldLayoutId id="2147483997" r:id="rId6"/>
    <p:sldLayoutId id="2147483998" r:id="rId7"/>
    <p:sldLayoutId id="2147483999" r:id="rId8"/>
    <p:sldLayoutId id="2147484000" r:id="rId9"/>
    <p:sldLayoutId id="2147484001" r:id="rId10"/>
    <p:sldLayoutId id="2147484002" r:id="rId11"/>
    <p:sldLayoutId id="2147484050" r:id="rId12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Placeholder 1"/>
          <p:cNvSpPr>
            <a:spLocks noGrp="1"/>
          </p:cNvSpPr>
          <p:nvPr>
            <p:ph type="title"/>
          </p:nvPr>
        </p:nvSpPr>
        <p:spPr bwMode="auto"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8195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Calibri"/>
              </a:defRPr>
            </a:lvl1pPr>
          </a:lstStyle>
          <a:p>
            <a:pPr>
              <a:defRPr/>
            </a:pPr>
            <a:fld id="{64245ADC-F53C-4294-A6E9-0F32CDBA7864}" type="datetimeFigureOut">
              <a:rPr lang="en-GB"/>
              <a:pPr>
                <a:defRPr/>
              </a:pPr>
              <a:t>09/03/2021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Calibri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Calibri"/>
              </a:defRPr>
            </a:lvl1pPr>
          </a:lstStyle>
          <a:p>
            <a:pPr>
              <a:defRPr/>
            </a:pPr>
            <a:fld id="{7A79EFE0-BEC9-471E-9E1B-48D6A14FE3D2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03" r:id="rId1"/>
    <p:sldLayoutId id="2147484004" r:id="rId2"/>
    <p:sldLayoutId id="2147484005" r:id="rId3"/>
    <p:sldLayoutId id="2147484006" r:id="rId4"/>
    <p:sldLayoutId id="2147484007" r:id="rId5"/>
    <p:sldLayoutId id="2147484008" r:id="rId6"/>
    <p:sldLayoutId id="2147484009" r:id="rId7"/>
    <p:sldLayoutId id="2147484010" r:id="rId8"/>
    <p:sldLayoutId id="2147484011" r:id="rId9"/>
    <p:sldLayoutId id="2147484012" r:id="rId10"/>
    <p:sldLayoutId id="2147484013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Placeholder 1"/>
          <p:cNvSpPr>
            <a:spLocks noGrp="1"/>
          </p:cNvSpPr>
          <p:nvPr>
            <p:ph type="title"/>
          </p:nvPr>
        </p:nvSpPr>
        <p:spPr bwMode="auto"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9219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Calibri"/>
              </a:defRPr>
            </a:lvl1pPr>
          </a:lstStyle>
          <a:p>
            <a:pPr>
              <a:defRPr/>
            </a:pPr>
            <a:fld id="{A2C376D9-FB21-45E8-8B50-B3B4BA7E6195}" type="datetimeFigureOut">
              <a:rPr lang="en-GB"/>
              <a:pPr>
                <a:defRPr/>
              </a:pPr>
              <a:t>09/03/2021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Calibri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Calibri"/>
              </a:defRPr>
            </a:lvl1pPr>
          </a:lstStyle>
          <a:p>
            <a:pPr>
              <a:defRPr/>
            </a:pPr>
            <a:fld id="{05674A2E-F0D8-4EF9-9FF8-94BD8362EAAC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14" r:id="rId1"/>
    <p:sldLayoutId id="2147484015" r:id="rId2"/>
    <p:sldLayoutId id="2147484016" r:id="rId3"/>
    <p:sldLayoutId id="2147484017" r:id="rId4"/>
    <p:sldLayoutId id="2147484018" r:id="rId5"/>
    <p:sldLayoutId id="2147484019" r:id="rId6"/>
    <p:sldLayoutId id="2147484020" r:id="rId7"/>
    <p:sldLayoutId id="2147484021" r:id="rId8"/>
    <p:sldLayoutId id="2147484022" r:id="rId9"/>
    <p:sldLayoutId id="2147484023" r:id="rId10"/>
    <p:sldLayoutId id="2147484024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abhijit.das@iitkgp.ac.in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Staphylococcus_aureus" TargetMode="External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jpeg"/><Relationship Id="rId4" Type="http://schemas.openxmlformats.org/officeDocument/2006/relationships/hyperlink" Target="http://en.wikipedia.org/wiki/Escherichia_coli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9.xml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3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jpe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gif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9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0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11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826"/>
          <a:stretch>
            <a:fillRect/>
          </a:stretch>
        </p:blipFill>
        <p:spPr bwMode="auto">
          <a:xfrm>
            <a:off x="1692275" y="977900"/>
            <a:ext cx="5759450" cy="192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559"/>
          <a:stretch>
            <a:fillRect/>
          </a:stretch>
        </p:blipFill>
        <p:spPr bwMode="auto">
          <a:xfrm>
            <a:off x="1692275" y="3871913"/>
            <a:ext cx="5759450" cy="1858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6" name="Title 1"/>
          <p:cNvSpPr>
            <a:spLocks noGrp="1"/>
          </p:cNvSpPr>
          <p:nvPr>
            <p:ph type="ctrTitle"/>
          </p:nvPr>
        </p:nvSpPr>
        <p:spPr>
          <a:xfrm>
            <a:off x="0" y="44450"/>
            <a:ext cx="9144000" cy="649288"/>
          </a:xfrm>
        </p:spPr>
        <p:txBody>
          <a:bodyPr/>
          <a:lstStyle/>
          <a:p>
            <a:pPr eaLnBrk="1" hangingPunct="1"/>
            <a:r>
              <a:rPr lang="en-GB" altLang="en-US" sz="3200" b="1" dirty="0" smtClean="0">
                <a:solidFill>
                  <a:srgbClr val="FFFF00"/>
                </a:solidFill>
              </a:rPr>
              <a:t>BS20001 </a:t>
            </a:r>
            <a:r>
              <a:rPr lang="en-GB" altLang="en-US" sz="3200" b="1" dirty="0" smtClean="0">
                <a:solidFill>
                  <a:srgbClr val="FFFF00"/>
                </a:solidFill>
              </a:rPr>
              <a:t>| Science of Living Systems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5973763"/>
            <a:ext cx="9144000" cy="825500"/>
          </a:xfrm>
        </p:spPr>
        <p:txBody>
          <a:bodyPr rtlCol="0">
            <a:no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GB" dirty="0">
                <a:solidFill>
                  <a:srgbClr val="6AFE71"/>
                </a:solidFill>
              </a:rPr>
              <a:t>Abhijit </a:t>
            </a:r>
            <a:r>
              <a:rPr lang="en-GB" dirty="0" smtClean="0">
                <a:solidFill>
                  <a:srgbClr val="6AFE71"/>
                </a:solidFill>
              </a:rPr>
              <a:t>Das | School </a:t>
            </a:r>
            <a:r>
              <a:rPr lang="en-GB" dirty="0">
                <a:solidFill>
                  <a:srgbClr val="6AFE71"/>
                </a:solidFill>
              </a:rPr>
              <a:t>of </a:t>
            </a:r>
            <a:r>
              <a:rPr lang="en-GB" dirty="0" smtClean="0">
                <a:solidFill>
                  <a:srgbClr val="6AFE71"/>
                </a:solidFill>
              </a:rPr>
              <a:t>Bioscience | IIT Kharagpur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GB" dirty="0" smtClean="0">
                <a:solidFill>
                  <a:schemeClr val="bg1">
                    <a:lumMod val="85000"/>
                  </a:schemeClr>
                </a:solidFill>
              </a:rPr>
              <a:t>Email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</a:rPr>
              <a:t>: </a:t>
            </a:r>
            <a:r>
              <a:rPr lang="en-GB" dirty="0" smtClean="0">
                <a:solidFill>
                  <a:schemeClr val="bg1">
                    <a:lumMod val="85000"/>
                  </a:schemeClr>
                </a:solidFill>
                <a:hlinkClick r:id="rId3"/>
              </a:rPr>
              <a:t>abhijit.das@iitkgp.ac.in</a:t>
            </a:r>
            <a:r>
              <a:rPr lang="en-GB" dirty="0" smtClean="0">
                <a:solidFill>
                  <a:schemeClr val="bg1">
                    <a:lumMod val="85000"/>
                  </a:schemeClr>
                </a:solidFill>
              </a:rPr>
              <a:t> | Tel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</a:rPr>
              <a:t>: </a:t>
            </a:r>
            <a:r>
              <a:rPr lang="en-GB" dirty="0" smtClean="0">
                <a:solidFill>
                  <a:schemeClr val="bg1">
                    <a:lumMod val="85000"/>
                  </a:schemeClr>
                </a:solidFill>
              </a:rPr>
              <a:t>03222-260511</a:t>
            </a:r>
            <a:endParaRPr lang="en-GB" dirty="0">
              <a:solidFill>
                <a:schemeClr val="bg1">
                  <a:lumMod val="85000"/>
                </a:schemeClr>
              </a:solidFill>
            </a:endParaRPr>
          </a:p>
          <a:p>
            <a:pPr eaLnBrk="1" fontAlgn="auto" hangingPunct="1">
              <a:spcAft>
                <a:spcPts val="0"/>
              </a:spcAft>
              <a:defRPr/>
            </a:pPr>
            <a:endParaRPr lang="en-GB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8438" name="Rectangle 3"/>
          <p:cNvSpPr>
            <a:spLocks noChangeArrowheads="1"/>
          </p:cNvSpPr>
          <p:nvPr/>
        </p:nvSpPr>
        <p:spPr bwMode="auto">
          <a:xfrm>
            <a:off x="0" y="3101975"/>
            <a:ext cx="91440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GB" altLang="en-US" sz="3600" b="1" dirty="0" smtClean="0">
                <a:solidFill>
                  <a:srgbClr val="FF4B4B"/>
                </a:solidFill>
                <a:latin typeface="Calibri Light" panose="020F0302020204030204" pitchFamily="34" charset="0"/>
              </a:rPr>
              <a:t>Cell </a:t>
            </a:r>
            <a:r>
              <a:rPr lang="en-GB" altLang="en-US" sz="3600" b="1" dirty="0">
                <a:solidFill>
                  <a:srgbClr val="FF4B4B"/>
                </a:solidFill>
                <a:latin typeface="Calibri Light" panose="020F0302020204030204" pitchFamily="34" charset="0"/>
              </a:rPr>
              <a:t>and Developmental Biology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1" descr="figure_09_1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98575"/>
            <a:ext cx="9131300" cy="455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>
            <a:extLst/>
          </p:cNvPr>
          <p:cNvSpPr txBox="1">
            <a:spLocks noChangeArrowheads="1"/>
          </p:cNvSpPr>
          <p:nvPr/>
        </p:nvSpPr>
        <p:spPr>
          <a:xfrm>
            <a:off x="152400" y="76200"/>
            <a:ext cx="8839200" cy="8382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n-US" altLang="en-US" sz="3600" b="1" kern="0" dirty="0">
                <a:solidFill>
                  <a:schemeClr val="tx1"/>
                </a:solidFill>
              </a:rPr>
              <a:t>Fluorescence Microscope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1" descr="figure_09_1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58775"/>
            <a:ext cx="3048000" cy="6169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795" name="Picture 2" descr="chapter 9 open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675" y="292100"/>
            <a:ext cx="6156325" cy="6207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>
            <a:extLst/>
          </p:cNvPr>
          <p:cNvSpPr/>
          <p:nvPr/>
        </p:nvSpPr>
        <p:spPr>
          <a:xfrm>
            <a:off x="2987675" y="1524000"/>
            <a:ext cx="6156325" cy="457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CA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1"/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8229600" cy="609600"/>
          </a:xfrm>
        </p:spPr>
        <p:txBody>
          <a:bodyPr/>
          <a:lstStyle/>
          <a:p>
            <a:r>
              <a:rPr lang="en-GB" altLang="en-US" sz="3600" b="1" smtClean="0">
                <a:solidFill>
                  <a:schemeClr val="tx1"/>
                </a:solidFill>
              </a:rPr>
              <a:t>Confocal microscope</a:t>
            </a:r>
          </a:p>
        </p:txBody>
      </p:sp>
      <p:sp>
        <p:nvSpPr>
          <p:cNvPr id="34819" name="Content Placeholder 2"/>
          <p:cNvSpPr>
            <a:spLocks noGrp="1" noChangeArrowheads="1"/>
          </p:cNvSpPr>
          <p:nvPr>
            <p:ph idx="1"/>
          </p:nvPr>
        </p:nvSpPr>
        <p:spPr>
          <a:xfrm>
            <a:off x="304800" y="809625"/>
            <a:ext cx="8458200" cy="1247775"/>
          </a:xfrm>
        </p:spPr>
        <p:txBody>
          <a:bodyPr/>
          <a:lstStyle/>
          <a:p>
            <a:r>
              <a:rPr lang="en-GB" altLang="en-US" sz="2000" smtClean="0"/>
              <a:t>A pinhole focuses the illumination at a point</a:t>
            </a:r>
          </a:p>
          <a:p>
            <a:r>
              <a:rPr lang="en-GB" altLang="en-US" sz="2000" smtClean="0"/>
              <a:t>Another pinhole collects emitted light (signal) only from a point (focus)</a:t>
            </a:r>
          </a:p>
          <a:p>
            <a:r>
              <a:rPr lang="en-GB" altLang="en-US" sz="2000" smtClean="0"/>
              <a:t>Noise from out of focus points in specimen is excluded</a:t>
            </a:r>
          </a:p>
        </p:txBody>
      </p:sp>
      <p:pic>
        <p:nvPicPr>
          <p:cNvPr id="3482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2085975"/>
            <a:ext cx="6172200" cy="439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1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0138" y="3124200"/>
            <a:ext cx="2892425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Straight Connector 7">
            <a:extLst/>
          </p:cNvPr>
          <p:cNvCxnSpPr/>
          <p:nvPr/>
        </p:nvCxnSpPr>
        <p:spPr>
          <a:xfrm>
            <a:off x="6129338" y="2286000"/>
            <a:ext cx="0" cy="439261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4823" name="TextBox 1"/>
          <p:cNvSpPr txBox="1">
            <a:spLocks noChangeArrowheads="1"/>
          </p:cNvSpPr>
          <p:nvPr/>
        </p:nvSpPr>
        <p:spPr bwMode="auto">
          <a:xfrm>
            <a:off x="6224588" y="2286000"/>
            <a:ext cx="26828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IN" altLang="en-US" sz="1200" b="1"/>
              <a:t>Point of focus of illuminating light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IN" altLang="en-US" sz="1200" b="1"/>
              <a:t>and emitted light are same 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2" descr="http://www.instruction.greenriver.edu/mcvay/B100%20DE/DE%20Images/07-05-SurfaceVolumeRatio-L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408" b="54668"/>
          <a:stretch>
            <a:fillRect/>
          </a:stretch>
        </p:blipFill>
        <p:spPr bwMode="auto">
          <a:xfrm>
            <a:off x="762000" y="1524000"/>
            <a:ext cx="7602538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843" name="TextBox 5"/>
          <p:cNvSpPr txBox="1">
            <a:spLocks noChangeArrowheads="1"/>
          </p:cNvSpPr>
          <p:nvPr/>
        </p:nvSpPr>
        <p:spPr bwMode="auto">
          <a:xfrm>
            <a:off x="1782763" y="228600"/>
            <a:ext cx="5735637" cy="769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400"/>
              <a:t>Why are Cells Small?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0950" y="0"/>
            <a:ext cx="668337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228600" y="1185863"/>
          <a:ext cx="8763000" cy="50514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43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1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7279">
                <a:tc>
                  <a:txBody>
                    <a:bodyPr/>
                    <a:lstStyle/>
                    <a:p>
                      <a:pPr algn="ctr"/>
                      <a:r>
                        <a:rPr lang="en-IN" sz="2400" dirty="0" smtClean="0">
                          <a:solidFill>
                            <a:srgbClr val="0000FF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Prokaryotic cells </a:t>
                      </a:r>
                      <a:endParaRPr lang="en-IN" sz="2400" dirty="0">
                        <a:solidFill>
                          <a:srgbClr val="0000FF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45732" marB="45732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 smtClean="0">
                          <a:solidFill>
                            <a:srgbClr val="C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Eukaryotic cells </a:t>
                      </a:r>
                      <a:endParaRPr lang="en-IN" sz="2400" dirty="0">
                        <a:solidFill>
                          <a:srgbClr val="C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45732" marB="4573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00507">
                <a:tc>
                  <a:txBody>
                    <a:bodyPr/>
                    <a:lstStyle/>
                    <a:p>
                      <a:pPr algn="l"/>
                      <a:r>
                        <a:rPr lang="en-US" sz="2000" u="sng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No</a:t>
                      </a:r>
                      <a:r>
                        <a:rPr lang="en-US" sz="20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2000" baseline="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membrane-enclosed intracellular compartment to house genetic material (DNA)</a:t>
                      </a:r>
                      <a:endParaRPr lang="en-IN" sz="2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45732" marB="45732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20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Have </a:t>
                      </a:r>
                      <a:r>
                        <a:rPr lang="en-IN" sz="2000" u="sng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well defined  nucleus </a:t>
                      </a:r>
                      <a:r>
                        <a:rPr lang="en-IN" sz="20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(membrane-enclosed intracellular compartment) to house genetic material (DNA)</a:t>
                      </a:r>
                    </a:p>
                  </a:txBody>
                  <a:tcPr marT="45732" marB="4573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07497">
                <a:tc>
                  <a:txBody>
                    <a:bodyPr/>
                    <a:lstStyle/>
                    <a:p>
                      <a:pPr algn="l"/>
                      <a:r>
                        <a:rPr lang="en-IN" sz="20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Prokaryotic cells </a:t>
                      </a:r>
                      <a:r>
                        <a:rPr lang="en-IN" sz="2000" u="sng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lack</a:t>
                      </a:r>
                      <a:r>
                        <a:rPr lang="en-IN" sz="20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most of the complex membrane bound internal organelles</a:t>
                      </a:r>
                    </a:p>
                  </a:txBody>
                  <a:tcPr marT="45732" marB="45732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20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Eukaryotic cells have </a:t>
                      </a:r>
                      <a:r>
                        <a:rPr lang="en-IN" sz="2000" u="sng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well defined and  complex membrane bound internal organelles</a:t>
                      </a:r>
                      <a:endParaRPr lang="en-IN" sz="2000" u="sng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45732" marB="4573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78983">
                <a:tc>
                  <a:txBody>
                    <a:bodyPr/>
                    <a:lstStyle/>
                    <a:p>
                      <a:pPr algn="l"/>
                      <a:r>
                        <a:rPr lang="en-IN" sz="20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Prokaryotic cells have a </a:t>
                      </a:r>
                      <a:r>
                        <a:rPr lang="en-IN" sz="2000" u="sng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single</a:t>
                      </a:r>
                      <a:r>
                        <a:rPr lang="en-IN" sz="20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circular chromosome</a:t>
                      </a:r>
                      <a:endParaRPr lang="en-IN" sz="2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45732" marB="45732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20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Eukaryotic cells </a:t>
                      </a:r>
                      <a:r>
                        <a:rPr lang="en-IN" sz="2000" u="sng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have paired chromosomes</a:t>
                      </a:r>
                      <a:endParaRPr lang="en-IN" sz="2000" u="sng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45732" marB="4573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01156">
                <a:tc>
                  <a:txBody>
                    <a:bodyPr/>
                    <a:lstStyle/>
                    <a:p>
                      <a:pPr algn="l"/>
                      <a:r>
                        <a:rPr lang="en-IN" sz="20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Prokaryotic cells </a:t>
                      </a:r>
                      <a:r>
                        <a:rPr lang="en-IN" sz="2000" u="sng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lack</a:t>
                      </a:r>
                      <a:r>
                        <a:rPr lang="en-IN" sz="20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histone proteins; </a:t>
                      </a:r>
                      <a:endParaRPr lang="en-IN" sz="2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45732" marB="45732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20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Eukaryotic cells </a:t>
                      </a:r>
                      <a:r>
                        <a:rPr lang="en-IN" sz="2000" u="sng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have histone proteins</a:t>
                      </a:r>
                    </a:p>
                  </a:txBody>
                  <a:tcPr marT="45732" marB="4573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06003">
                <a:tc>
                  <a:txBody>
                    <a:bodyPr/>
                    <a:lstStyle/>
                    <a:p>
                      <a:pPr algn="l"/>
                      <a:r>
                        <a:rPr lang="en-IN" sz="20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Prokaryotic cell wall </a:t>
                      </a:r>
                      <a:r>
                        <a:rPr lang="en-IN" sz="2000" u="sng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has peptidoglycan</a:t>
                      </a:r>
                      <a:r>
                        <a:rPr lang="en-IN" sz="2000" u="none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.</a:t>
                      </a:r>
                      <a:endParaRPr lang="en-IN" sz="2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45732" marB="45732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20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Plant and fungal cell</a:t>
                      </a:r>
                      <a:r>
                        <a:rPr lang="en-IN" sz="2000" baseline="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 </a:t>
                      </a:r>
                      <a:r>
                        <a:rPr lang="en-IN" sz="20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have both cellulose and chitin in cell wall. No such cell wall in animal cells</a:t>
                      </a:r>
                    </a:p>
                  </a:txBody>
                  <a:tcPr marT="45732" marB="4573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7913" name="Rectangle 5"/>
          <p:cNvSpPr>
            <a:spLocks noChangeArrowheads="1"/>
          </p:cNvSpPr>
          <p:nvPr/>
        </p:nvSpPr>
        <p:spPr bwMode="auto">
          <a:xfrm>
            <a:off x="1363663" y="261938"/>
            <a:ext cx="6416675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3600" b="1">
                <a:latin typeface="Calibri" panose="020F0502020204030204" pitchFamily="34" charset="0"/>
                <a:cs typeface="Calibri" panose="020F0502020204030204" pitchFamily="34" charset="0"/>
              </a:rPr>
              <a:t>Prokaryotic and Eukaryotic Cells 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7" name="Rectangle 3">
            <a:extLst/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371600"/>
            <a:ext cx="8229600" cy="5181600"/>
          </a:xfrm>
          <a:solidFill>
            <a:schemeClr val="bg1"/>
          </a:solidFill>
          <a:extLst/>
        </p:spPr>
        <p:txBody>
          <a:bodyPr/>
          <a:lstStyle/>
          <a:p>
            <a:pPr marL="609600" indent="-609600" algn="just" eaLnBrk="1" hangingPunct="1">
              <a:lnSpc>
                <a:spcPct val="90000"/>
              </a:lnSpc>
              <a:defRPr/>
            </a:pPr>
            <a:r>
              <a:rPr lang="en-US" sz="2800" dirty="0"/>
              <a:t>Lies outside the cell membrane in nearly all bacteria (except mycoplasma and some </a:t>
            </a:r>
            <a:r>
              <a:rPr lang="en-US" sz="2800" dirty="0" err="1"/>
              <a:t>archaebacteria</a:t>
            </a:r>
            <a:r>
              <a:rPr lang="en-US" sz="2800" dirty="0"/>
              <a:t>)</a:t>
            </a:r>
          </a:p>
          <a:p>
            <a:pPr marL="609600" indent="-609600" algn="just" eaLnBrk="1" hangingPunct="1">
              <a:lnSpc>
                <a:spcPct val="90000"/>
              </a:lnSpc>
              <a:buFontTx/>
              <a:buNone/>
              <a:defRPr/>
            </a:pPr>
            <a:endParaRPr lang="en-US" sz="2800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marL="609600" indent="-609600" algn="just" eaLnBrk="1" hangingPunct="1">
              <a:lnSpc>
                <a:spcPct val="90000"/>
              </a:lnSpc>
              <a:defRPr/>
            </a:pPr>
            <a:r>
              <a:rPr lang="en-US" sz="2800" dirty="0"/>
              <a:t>Two important functions:	</a:t>
            </a:r>
          </a:p>
          <a:p>
            <a:pPr marL="609600" indent="-609600" algn="just" eaLnBrk="1" hangingPunct="1">
              <a:lnSpc>
                <a:spcPct val="90000"/>
              </a:lnSpc>
              <a:defRPr/>
            </a:pPr>
            <a:endParaRPr lang="en-US" sz="2800" dirty="0"/>
          </a:p>
          <a:p>
            <a:pPr marL="609600" indent="-609600" algn="just" eaLnBrk="1" hangingPunct="1">
              <a:lnSpc>
                <a:spcPct val="90000"/>
              </a:lnSpc>
              <a:buFontTx/>
              <a:buAutoNum type="arabicPeriod"/>
              <a:defRPr/>
            </a:pPr>
            <a:r>
              <a:rPr lang="en-US" sz="2800" dirty="0">
                <a:solidFill>
                  <a:srgbClr val="0000FF"/>
                </a:solidFill>
              </a:rPr>
              <a:t>Maintains the characteristic shape </a:t>
            </a:r>
          </a:p>
          <a:p>
            <a:pPr marL="609600" indent="-609600" algn="just" eaLnBrk="1" hangingPunct="1">
              <a:lnSpc>
                <a:spcPct val="90000"/>
              </a:lnSpc>
              <a:buFontTx/>
              <a:buAutoNum type="arabicPeriod"/>
              <a:defRPr/>
            </a:pPr>
            <a:endParaRPr lang="en-US" sz="2800" dirty="0">
              <a:solidFill>
                <a:srgbClr val="0000FF"/>
              </a:solidFill>
            </a:endParaRPr>
          </a:p>
          <a:p>
            <a:pPr marL="609600" indent="-609600" algn="just" eaLnBrk="1" hangingPunct="1">
              <a:lnSpc>
                <a:spcPct val="90000"/>
              </a:lnSpc>
              <a:buFontTx/>
              <a:buAutoNum type="arabicPeriod"/>
              <a:defRPr/>
            </a:pPr>
            <a:r>
              <a:rPr lang="en-US" sz="2800" dirty="0">
                <a:solidFill>
                  <a:srgbClr val="0000FF"/>
                </a:solidFill>
              </a:rPr>
              <a:t>Prevents osmotic </a:t>
            </a:r>
            <a:r>
              <a:rPr lang="en-US" sz="2800" dirty="0" err="1">
                <a:solidFill>
                  <a:srgbClr val="0000FF"/>
                </a:solidFill>
              </a:rPr>
              <a:t>lysis</a:t>
            </a:r>
            <a:endParaRPr lang="en-US" sz="2800" dirty="0">
              <a:solidFill>
                <a:srgbClr val="0000FF"/>
              </a:solidFill>
            </a:endParaRPr>
          </a:p>
        </p:txBody>
      </p:sp>
      <p:sp>
        <p:nvSpPr>
          <p:cNvPr id="38915" name="Rectangle 4"/>
          <p:cNvSpPr>
            <a:spLocks noChangeArrowheads="1"/>
          </p:cNvSpPr>
          <p:nvPr/>
        </p:nvSpPr>
        <p:spPr bwMode="auto">
          <a:xfrm>
            <a:off x="2616200" y="381000"/>
            <a:ext cx="39116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3600"/>
              <a:t>Bacterial Cell Wall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AutoShape 4" descr="The basic structure of bacterial peptidoglycan and the cell wall structures of Gram-positive and Gram-negative bacteri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39939" name="AutoShape 6" descr="The basic structure of bacterial peptidoglycan and the cell wall structures of Gram-positive and Gram-negative bacteria"/>
          <p:cNvSpPr>
            <a:spLocks noChangeAspect="1" noChangeArrowheads="1"/>
          </p:cNvSpPr>
          <p:nvPr/>
        </p:nvSpPr>
        <p:spPr bwMode="auto">
          <a:xfrm>
            <a:off x="307975" y="7938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39940" name="TextBox 3"/>
          <p:cNvSpPr txBox="1">
            <a:spLocks noChangeArrowheads="1"/>
          </p:cNvSpPr>
          <p:nvPr/>
        </p:nvSpPr>
        <p:spPr bwMode="auto">
          <a:xfrm>
            <a:off x="1524000" y="152400"/>
            <a:ext cx="603567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b="1"/>
              <a:t>Bacterial Peptidoglycan Layer</a:t>
            </a:r>
          </a:p>
        </p:txBody>
      </p:sp>
      <p:sp>
        <p:nvSpPr>
          <p:cNvPr id="39941" name="AutoShape 8" descr="Image result for peptidoglycan layer"/>
          <p:cNvSpPr>
            <a:spLocks noChangeAspect="1" noChangeArrowheads="1"/>
          </p:cNvSpPr>
          <p:nvPr/>
        </p:nvSpPr>
        <p:spPr bwMode="auto">
          <a:xfrm>
            <a:off x="460375" y="160338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39942" name="AutoShape 10" descr="Image result for peptidoglycan layer"/>
          <p:cNvSpPr>
            <a:spLocks noChangeAspect="1" noChangeArrowheads="1"/>
          </p:cNvSpPr>
          <p:nvPr/>
        </p:nvSpPr>
        <p:spPr bwMode="auto">
          <a:xfrm>
            <a:off x="612775" y="312738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pic>
        <p:nvPicPr>
          <p:cNvPr id="39943" name="Picture 5" descr="D:\BLACK\CHAP04\FIGURES\FG04_053.PC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75" y="1219200"/>
            <a:ext cx="4302125" cy="2868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44" name="Picture 2" descr="D:\BLACK\CHAP04\FIGURES\FG04_056.PC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1425575"/>
            <a:ext cx="4267200" cy="284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945" name="TextBox 1"/>
          <p:cNvSpPr txBox="1">
            <a:spLocks noChangeArrowheads="1"/>
          </p:cNvSpPr>
          <p:nvPr/>
        </p:nvSpPr>
        <p:spPr bwMode="auto">
          <a:xfrm>
            <a:off x="307975" y="4648200"/>
            <a:ext cx="1357313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IN" altLang="en-US" sz="2000" b="1"/>
              <a:t>Gram +ve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IN" altLang="en-US" sz="2000" b="1" i="1"/>
              <a:t>S. aureus</a:t>
            </a:r>
          </a:p>
        </p:txBody>
      </p:sp>
      <p:sp>
        <p:nvSpPr>
          <p:cNvPr id="39946" name="TextBox 2"/>
          <p:cNvSpPr txBox="1">
            <a:spLocks noChangeArrowheads="1"/>
          </p:cNvSpPr>
          <p:nvPr/>
        </p:nvSpPr>
        <p:spPr bwMode="auto">
          <a:xfrm>
            <a:off x="5791200" y="4648200"/>
            <a:ext cx="1236663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IN" altLang="en-US" sz="1800" b="1"/>
              <a:t>Gram –ve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IN" altLang="en-US" sz="1800" b="1" i="1"/>
              <a:t>E. coli</a:t>
            </a:r>
          </a:p>
        </p:txBody>
      </p:sp>
      <p:pic>
        <p:nvPicPr>
          <p:cNvPr id="39947" name="Picture 12" descr="See the source ima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270375"/>
            <a:ext cx="1155700" cy="1155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48" name="Picture 14" descr="See the source imag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4492625"/>
            <a:ext cx="1181100" cy="1019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676400"/>
            <a:ext cx="8531225" cy="3509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891" name="Text Box 3">
            <a:extLst/>
          </p:cNvPr>
          <p:cNvSpPr txBox="1">
            <a:spLocks noChangeArrowheads="1"/>
          </p:cNvSpPr>
          <p:nvPr/>
        </p:nvSpPr>
        <p:spPr bwMode="auto">
          <a:xfrm>
            <a:off x="363538" y="542925"/>
            <a:ext cx="8458200" cy="523875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  <a:buFontTx/>
              <a:buNone/>
              <a:defRPr/>
            </a:pPr>
            <a:r>
              <a:rPr lang="en-US" altLang="en-US" sz="2800" b="1" dirty="0">
                <a:latin typeface="+mn-lt"/>
              </a:rPr>
              <a:t>Components of Bacterial  Peptidoglycan  Layer</a:t>
            </a:r>
          </a:p>
        </p:txBody>
      </p:sp>
      <p:sp>
        <p:nvSpPr>
          <p:cNvPr id="40964" name="Rectangle 3"/>
          <p:cNvSpPr>
            <a:spLocks noChangeArrowheads="1"/>
          </p:cNvSpPr>
          <p:nvPr/>
        </p:nvSpPr>
        <p:spPr bwMode="auto">
          <a:xfrm>
            <a:off x="762000" y="1371600"/>
            <a:ext cx="8509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1"/>
              <a:t>(NAG)</a:t>
            </a:r>
            <a:endParaRPr lang="en-US" altLang="en-US" sz="1800"/>
          </a:p>
        </p:txBody>
      </p:sp>
      <p:sp>
        <p:nvSpPr>
          <p:cNvPr id="40965" name="Rectangle 4"/>
          <p:cNvSpPr>
            <a:spLocks noChangeArrowheads="1"/>
          </p:cNvSpPr>
          <p:nvPr/>
        </p:nvSpPr>
        <p:spPr bwMode="auto">
          <a:xfrm>
            <a:off x="4940300" y="1371600"/>
            <a:ext cx="8509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1"/>
              <a:t>(NAG)</a:t>
            </a:r>
            <a:endParaRPr lang="en-US" altLang="en-US" sz="1800"/>
          </a:p>
        </p:txBody>
      </p:sp>
      <p:sp>
        <p:nvSpPr>
          <p:cNvPr id="40966" name="Rectangle 5"/>
          <p:cNvSpPr>
            <a:spLocks noChangeArrowheads="1"/>
          </p:cNvSpPr>
          <p:nvPr/>
        </p:nvSpPr>
        <p:spPr bwMode="auto">
          <a:xfrm>
            <a:off x="2819400" y="1371600"/>
            <a:ext cx="8636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1"/>
              <a:t>(NAM)</a:t>
            </a:r>
            <a:endParaRPr lang="en-US" altLang="en-US" sz="1800"/>
          </a:p>
        </p:txBody>
      </p:sp>
      <p:sp>
        <p:nvSpPr>
          <p:cNvPr id="40967" name="TextBox 6"/>
          <p:cNvSpPr txBox="1">
            <a:spLocks noChangeArrowheads="1"/>
          </p:cNvSpPr>
          <p:nvPr/>
        </p:nvSpPr>
        <p:spPr bwMode="auto">
          <a:xfrm>
            <a:off x="3429000" y="5345113"/>
            <a:ext cx="33782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IN" altLang="en-US" sz="1800" b="1"/>
              <a:t>Gram –ve bacteria like </a:t>
            </a:r>
            <a:r>
              <a:rPr lang="en-IN" altLang="en-US" sz="1800" b="1" i="1"/>
              <a:t>E. coli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2" descr="See the source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346200"/>
            <a:ext cx="6324600" cy="474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 Box 3">
            <a:extLst/>
          </p:cNvPr>
          <p:cNvSpPr txBox="1">
            <a:spLocks noChangeArrowheads="1"/>
          </p:cNvSpPr>
          <p:nvPr/>
        </p:nvSpPr>
        <p:spPr bwMode="auto">
          <a:xfrm>
            <a:off x="363538" y="161925"/>
            <a:ext cx="8458200" cy="1169988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  <a:buFontTx/>
              <a:buNone/>
              <a:defRPr/>
            </a:pPr>
            <a:r>
              <a:rPr lang="en-US" altLang="en-US" sz="2800" b="1" dirty="0">
                <a:latin typeface="+mn-lt"/>
              </a:rPr>
              <a:t>Components of Bacterial  Peptidoglycan  </a:t>
            </a:r>
            <a:r>
              <a:rPr lang="en-US" altLang="en-US" sz="2800" b="1" dirty="0" smtClean="0">
                <a:latin typeface="+mn-lt"/>
              </a:rPr>
              <a:t>Layer</a:t>
            </a:r>
          </a:p>
          <a:p>
            <a:pPr algn="ctr">
              <a:spcBef>
                <a:spcPct val="50000"/>
              </a:spcBef>
              <a:buFontTx/>
              <a:buNone/>
              <a:defRPr/>
            </a:pPr>
            <a:r>
              <a:rPr lang="en-US" altLang="en-US" sz="2800" b="1" dirty="0" err="1" smtClean="0">
                <a:latin typeface="+mn-lt"/>
              </a:rPr>
              <a:t>Gram+ve</a:t>
            </a:r>
            <a:r>
              <a:rPr lang="en-US" altLang="en-US" sz="2800" b="1" dirty="0" smtClean="0">
                <a:latin typeface="+mn-lt"/>
              </a:rPr>
              <a:t> </a:t>
            </a:r>
            <a:r>
              <a:rPr lang="en-US" altLang="en-US" sz="2800" b="1" dirty="0" err="1" smtClean="0">
                <a:latin typeface="+mn-lt"/>
              </a:rPr>
              <a:t>vs</a:t>
            </a:r>
            <a:r>
              <a:rPr lang="en-US" altLang="en-US" sz="2800" b="1" dirty="0" smtClean="0">
                <a:latin typeface="+mn-lt"/>
              </a:rPr>
              <a:t> Gram-</a:t>
            </a:r>
            <a:r>
              <a:rPr lang="en-US" altLang="en-US" sz="2800" b="1" dirty="0" err="1" smtClean="0">
                <a:latin typeface="+mn-lt"/>
              </a:rPr>
              <a:t>ve</a:t>
            </a:r>
            <a:endParaRPr lang="en-US" altLang="en-US" sz="2800" b="1" dirty="0">
              <a:latin typeface="+mn-lt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006475"/>
          </a:xfrm>
        </p:spPr>
        <p:txBody>
          <a:bodyPr/>
          <a:lstStyle/>
          <a:p>
            <a:pPr algn="ctr" eaLnBrk="1" hangingPunct="1"/>
            <a:r>
              <a:rPr lang="en-GB" altLang="en-US" sz="4000" b="1" smtClean="0">
                <a:solidFill>
                  <a:srgbClr val="FBBDD3"/>
                </a:solidFill>
              </a:rPr>
              <a:t>Topics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buFont typeface="Wingdings" panose="05000000000000000000" pitchFamily="2" charset="2"/>
              <a:buChar char="q"/>
              <a:defRPr/>
            </a:pPr>
            <a:r>
              <a:rPr lang="en-GB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Microscopy</a:t>
            </a:r>
          </a:p>
          <a:p>
            <a:pPr eaLnBrk="1" fontAlgn="auto" hangingPunct="1">
              <a:spcAft>
                <a:spcPts val="0"/>
              </a:spcAft>
              <a:buFont typeface="Wingdings" panose="05000000000000000000" pitchFamily="2" charset="2"/>
              <a:buChar char="q"/>
              <a:defRPr/>
            </a:pPr>
            <a:r>
              <a:rPr lang="en-GB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Prokaryotic and Eukaryotic Cells</a:t>
            </a:r>
          </a:p>
          <a:p>
            <a:pPr eaLnBrk="1" fontAlgn="auto" hangingPunct="1">
              <a:spcAft>
                <a:spcPts val="0"/>
              </a:spcAft>
              <a:buFont typeface="Wingdings" panose="05000000000000000000" pitchFamily="2" charset="2"/>
              <a:buChar char="q"/>
              <a:defRPr/>
            </a:pPr>
            <a:r>
              <a:rPr lang="en-GB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Development of Multicellular Organisms</a:t>
            </a:r>
          </a:p>
          <a:p>
            <a:pPr lvl="1" eaLnBrk="1" fontAlgn="auto" hangingPunct="1">
              <a:spcAft>
                <a:spcPts val="0"/>
              </a:spcAft>
              <a:defRPr/>
            </a:pPr>
            <a:r>
              <a:rPr lang="en-GB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Mitosis</a:t>
            </a:r>
          </a:p>
          <a:p>
            <a:pPr lvl="1" eaLnBrk="1" fontAlgn="auto" hangingPunct="1">
              <a:spcAft>
                <a:spcPts val="0"/>
              </a:spcAft>
              <a:defRPr/>
            </a:pPr>
            <a:r>
              <a:rPr lang="en-GB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Meiosis</a:t>
            </a:r>
          </a:p>
          <a:p>
            <a:pPr lvl="1" eaLnBrk="1" fontAlgn="auto" hangingPunct="1">
              <a:spcAft>
                <a:spcPts val="0"/>
              </a:spcAft>
              <a:defRPr/>
            </a:pPr>
            <a:r>
              <a:rPr lang="en-GB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Differentiation</a:t>
            </a:r>
          </a:p>
          <a:p>
            <a:pPr eaLnBrk="1" fontAlgn="auto" hangingPunct="1">
              <a:spcAft>
                <a:spcPts val="0"/>
              </a:spcAft>
              <a:buFont typeface="Wingdings" panose="05000000000000000000" pitchFamily="2" charset="2"/>
              <a:buChar char="q"/>
              <a:defRPr/>
            </a:pPr>
            <a:r>
              <a:rPr lang="en-GB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Stem cells and their applications</a:t>
            </a:r>
          </a:p>
          <a:p>
            <a:pPr eaLnBrk="1" fontAlgn="auto" hangingPunct="1">
              <a:spcAft>
                <a:spcPts val="0"/>
              </a:spcAft>
              <a:defRPr/>
            </a:pPr>
            <a:endParaRPr lang="en-GB" dirty="0" smtClean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pPr eaLnBrk="1" fontAlgn="auto" hangingPunct="1">
              <a:spcAft>
                <a:spcPts val="0"/>
              </a:spcAft>
              <a:defRPr/>
            </a:pPr>
            <a:endParaRPr lang="en-GB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1" descr="Gram Staining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813" y="1981200"/>
            <a:ext cx="3659187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1" name="Rectangle 3"/>
          <p:cNvSpPr>
            <a:spLocks noChangeArrowheads="1"/>
          </p:cNvSpPr>
          <p:nvPr/>
        </p:nvSpPr>
        <p:spPr bwMode="auto">
          <a:xfrm>
            <a:off x="304800" y="5502275"/>
            <a:ext cx="84582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A Gram stain of mixed </a:t>
            </a:r>
            <a:r>
              <a:rPr lang="en-US" altLang="en-US" sz="2400" i="1">
                <a:hlinkClick r:id="rId3" tooltip="Staphylococcus aureus"/>
              </a:rPr>
              <a:t>Staphylococcus aureus</a:t>
            </a:r>
            <a:r>
              <a:rPr lang="en-US" altLang="en-US" sz="2400"/>
              <a:t> (Gram positive cocci) and </a:t>
            </a:r>
            <a:r>
              <a:rPr lang="en-US" altLang="en-US" sz="2400" i="1">
                <a:hlinkClick r:id="rId4" tooltip="Escherichia coli"/>
              </a:rPr>
              <a:t>Escherichia coli</a:t>
            </a:r>
            <a:r>
              <a:rPr lang="en-US" altLang="en-US" sz="2400"/>
              <a:t> (Gram negative bacilli), the most common Gram stain reference bacteria</a:t>
            </a:r>
          </a:p>
        </p:txBody>
      </p:sp>
      <p:sp>
        <p:nvSpPr>
          <p:cNvPr id="43012" name="TextBox 1"/>
          <p:cNvSpPr txBox="1">
            <a:spLocks noChangeArrowheads="1"/>
          </p:cNvSpPr>
          <p:nvPr/>
        </p:nvSpPr>
        <p:spPr bwMode="auto">
          <a:xfrm>
            <a:off x="2528888" y="101600"/>
            <a:ext cx="4043362" cy="769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400" b="1"/>
              <a:t>Gram Staining</a:t>
            </a:r>
          </a:p>
        </p:txBody>
      </p:sp>
      <p:pic>
        <p:nvPicPr>
          <p:cNvPr id="35845" name="Picture 5" descr="http://seramix.blogs.uv.es/files/2013/02/Tinci%C3%B3n-de-gram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1431925"/>
            <a:ext cx="4745038" cy="3825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76200"/>
            <a:ext cx="7848600" cy="1752600"/>
          </a:xfrm>
        </p:spPr>
        <p:txBody>
          <a:bodyPr/>
          <a:lstStyle/>
          <a:p>
            <a:pPr eaLnBrk="1" hangingPunct="1"/>
            <a:r>
              <a:rPr lang="en-US" altLang="en-US" smtClean="0">
                <a:solidFill>
                  <a:schemeClr val="tx1"/>
                </a:solidFill>
              </a:rPr>
              <a:t>Controlling Bacteria by Damaging Cell Walls</a:t>
            </a:r>
          </a:p>
        </p:txBody>
      </p:sp>
      <p:sp>
        <p:nvSpPr>
          <p:cNvPr id="1003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2590800"/>
            <a:ext cx="8229600" cy="3048000"/>
          </a:xfrm>
          <a:solidFill>
            <a:schemeClr val="bg1"/>
          </a:solidFill>
        </p:spPr>
        <p:txBody>
          <a:bodyPr/>
          <a:lstStyle/>
          <a:p>
            <a:pPr algn="just" eaLnBrk="1" hangingPunct="1"/>
            <a:r>
              <a:rPr lang="en-US" altLang="en-US" sz="2800" smtClean="0"/>
              <a:t>The </a:t>
            </a:r>
            <a:r>
              <a:rPr lang="en-US" altLang="en-US" sz="2800" smtClean="0">
                <a:solidFill>
                  <a:srgbClr val="0000FF"/>
                </a:solidFill>
              </a:rPr>
              <a:t>antibiotic penicillin</a:t>
            </a:r>
            <a:r>
              <a:rPr lang="en-US" altLang="en-US" sz="2800" smtClean="0"/>
              <a:t> blocks the final stages of peptidoglycan synthesis</a:t>
            </a:r>
          </a:p>
          <a:p>
            <a:pPr algn="just" eaLnBrk="1" hangingPunct="1"/>
            <a:endParaRPr lang="en-US" altLang="en-US" sz="2800" smtClean="0"/>
          </a:p>
          <a:p>
            <a:pPr algn="just" eaLnBrk="1" hangingPunct="1"/>
            <a:r>
              <a:rPr lang="en-US" altLang="en-US" sz="2800" smtClean="0"/>
              <a:t>The </a:t>
            </a:r>
            <a:r>
              <a:rPr lang="en-US" altLang="en-US" sz="2800" smtClean="0">
                <a:solidFill>
                  <a:srgbClr val="C00000"/>
                </a:solidFill>
              </a:rPr>
              <a:t>enzyme lysozyme</a:t>
            </a:r>
            <a:r>
              <a:rPr lang="en-US" altLang="en-US" sz="2800" smtClean="0"/>
              <a:t>, found in tears and other human body secretions, digests peptidoglycan</a:t>
            </a:r>
          </a:p>
          <a:p>
            <a:pPr algn="just" eaLnBrk="1" hangingPunct="1"/>
            <a:endParaRPr lang="en-US" altLang="en-US" sz="280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03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03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355" grpId="0" build="p" autoUpdateAnimBg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14300"/>
            <a:ext cx="7886700" cy="6477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GB" sz="3200" b="1" dirty="0" smtClean="0"/>
              <a:t>Eukaryotic cellular compartments and their functions</a:t>
            </a:r>
            <a:endParaRPr lang="en-GB" sz="3200" b="1" dirty="0"/>
          </a:p>
        </p:txBody>
      </p:sp>
      <p:sp>
        <p:nvSpPr>
          <p:cNvPr id="4505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altLang="en-US" smtClean="0"/>
          </a:p>
        </p:txBody>
      </p:sp>
      <p:pic>
        <p:nvPicPr>
          <p:cNvPr id="45060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47" t="5928" r="15550" b="5409"/>
          <a:stretch>
            <a:fillRect/>
          </a:stretch>
        </p:blipFill>
        <p:spPr bwMode="auto">
          <a:xfrm>
            <a:off x="341313" y="815975"/>
            <a:ext cx="8461375" cy="6024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itle 1"/>
          <p:cNvSpPr>
            <a:spLocks noGrp="1"/>
          </p:cNvSpPr>
          <p:nvPr>
            <p:ph type="ctrTitle"/>
          </p:nvPr>
        </p:nvSpPr>
        <p:spPr>
          <a:xfrm>
            <a:off x="685800" y="762000"/>
            <a:ext cx="7772400" cy="519113"/>
          </a:xfrm>
        </p:spPr>
        <p:txBody>
          <a:bodyPr/>
          <a:lstStyle/>
          <a:p>
            <a:r>
              <a:rPr lang="en-GB" altLang="en-US" sz="2800" b="1" smtClean="0">
                <a:solidFill>
                  <a:srgbClr val="993366"/>
                </a:solidFill>
              </a:rPr>
              <a:t>Development of Multicellular Organisms</a:t>
            </a:r>
          </a:p>
        </p:txBody>
      </p:sp>
      <p:pic>
        <p:nvPicPr>
          <p:cNvPr id="46083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80" b="11746"/>
          <a:stretch>
            <a:fillRect/>
          </a:stretch>
        </p:blipFill>
        <p:spPr bwMode="auto">
          <a:xfrm>
            <a:off x="1152525" y="1728788"/>
            <a:ext cx="6838950" cy="4144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Oval 65"/>
          <p:cNvSpPr/>
          <p:nvPr/>
        </p:nvSpPr>
        <p:spPr>
          <a:xfrm>
            <a:off x="2687638" y="2163763"/>
            <a:ext cx="828675" cy="828675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>
              <a:solidFill>
                <a:prstClr val="black"/>
              </a:solidFill>
            </a:endParaRPr>
          </a:p>
        </p:txBody>
      </p:sp>
      <p:sp>
        <p:nvSpPr>
          <p:cNvPr id="47107" name="TextBox 9"/>
          <p:cNvSpPr txBox="1">
            <a:spLocks noChangeArrowheads="1"/>
          </p:cNvSpPr>
          <p:nvPr/>
        </p:nvSpPr>
        <p:spPr bwMode="auto">
          <a:xfrm>
            <a:off x="6037263" y="1033463"/>
            <a:ext cx="9429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GB" altLang="en-US" sz="2000" u="sng">
                <a:solidFill>
                  <a:srgbClr val="FF0000"/>
                </a:solidFill>
              </a:rPr>
              <a:t>Mitosis</a:t>
            </a:r>
          </a:p>
        </p:txBody>
      </p:sp>
      <p:grpSp>
        <p:nvGrpSpPr>
          <p:cNvPr id="47108" name="Group 35"/>
          <p:cNvGrpSpPr>
            <a:grpSpLocks/>
          </p:cNvGrpSpPr>
          <p:nvPr/>
        </p:nvGrpSpPr>
        <p:grpSpPr bwMode="auto">
          <a:xfrm>
            <a:off x="6396038" y="2212975"/>
            <a:ext cx="828675" cy="828675"/>
            <a:chOff x="5646149" y="1923600"/>
            <a:chExt cx="828000" cy="828000"/>
          </a:xfrm>
        </p:grpSpPr>
        <p:sp>
          <p:nvSpPr>
            <p:cNvPr id="25" name="Oval 24"/>
            <p:cNvSpPr/>
            <p:nvPr/>
          </p:nvSpPr>
          <p:spPr>
            <a:xfrm>
              <a:off x="5646149" y="1923600"/>
              <a:ext cx="828000" cy="8280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5880908" y="2102842"/>
              <a:ext cx="179241" cy="18082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6041114" y="2044152"/>
              <a:ext cx="179242" cy="17924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13" name="Oval 12"/>
            <p:cNvSpPr/>
            <p:nvPr/>
          </p:nvSpPr>
          <p:spPr>
            <a:xfrm>
              <a:off x="6137873" y="2147256"/>
              <a:ext cx="180828" cy="17924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14" name="Oval 13"/>
            <p:cNvSpPr/>
            <p:nvPr/>
          </p:nvSpPr>
          <p:spPr>
            <a:xfrm>
              <a:off x="6023666" y="2221807"/>
              <a:ext cx="180828" cy="17924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15" name="Oval 14"/>
            <p:cNvSpPr/>
            <p:nvPr/>
          </p:nvSpPr>
          <p:spPr>
            <a:xfrm>
              <a:off x="6182287" y="2294772"/>
              <a:ext cx="180828" cy="17924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16" name="Oval 15"/>
            <p:cNvSpPr/>
            <p:nvPr/>
          </p:nvSpPr>
          <p:spPr>
            <a:xfrm>
              <a:off x="5950701" y="2407394"/>
              <a:ext cx="180828" cy="17924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17" name="Oval 16"/>
            <p:cNvSpPr/>
            <p:nvPr/>
          </p:nvSpPr>
          <p:spPr>
            <a:xfrm>
              <a:off x="5849183" y="2301117"/>
              <a:ext cx="179241" cy="18082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18" name="Oval 17"/>
            <p:cNvSpPr/>
            <p:nvPr/>
          </p:nvSpPr>
          <p:spPr>
            <a:xfrm>
              <a:off x="6079183" y="2407394"/>
              <a:ext cx="179242" cy="17924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19" name="Oval 18"/>
            <p:cNvSpPr/>
            <p:nvPr/>
          </p:nvSpPr>
          <p:spPr>
            <a:xfrm>
              <a:off x="5819045" y="2115532"/>
              <a:ext cx="179242" cy="17924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20" name="Oval 19"/>
            <p:cNvSpPr/>
            <p:nvPr/>
          </p:nvSpPr>
          <p:spPr>
            <a:xfrm>
              <a:off x="5825390" y="2420083"/>
              <a:ext cx="179242" cy="17924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21" name="Oval 20"/>
            <p:cNvSpPr/>
            <p:nvPr/>
          </p:nvSpPr>
          <p:spPr>
            <a:xfrm>
              <a:off x="5757183" y="2263048"/>
              <a:ext cx="180828" cy="17924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22" name="Oval 21"/>
            <p:cNvSpPr/>
            <p:nvPr/>
          </p:nvSpPr>
          <p:spPr>
            <a:xfrm>
              <a:off x="5999873" y="2485117"/>
              <a:ext cx="179242" cy="17924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23" name="Oval 22"/>
            <p:cNvSpPr/>
            <p:nvPr/>
          </p:nvSpPr>
          <p:spPr>
            <a:xfrm>
              <a:off x="5909459" y="1996566"/>
              <a:ext cx="179241" cy="18082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24" name="Oval 23"/>
            <p:cNvSpPr/>
            <p:nvPr/>
          </p:nvSpPr>
          <p:spPr>
            <a:xfrm>
              <a:off x="6187045" y="2407394"/>
              <a:ext cx="180828" cy="17924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>
                <a:solidFill>
                  <a:prstClr val="white"/>
                </a:solidFill>
              </a:endParaRPr>
            </a:p>
          </p:txBody>
        </p:sp>
      </p:grpSp>
      <p:sp>
        <p:nvSpPr>
          <p:cNvPr id="26" name="Oval 25"/>
          <p:cNvSpPr/>
          <p:nvPr/>
        </p:nvSpPr>
        <p:spPr>
          <a:xfrm>
            <a:off x="2736850" y="2216150"/>
            <a:ext cx="720725" cy="7191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>
              <a:solidFill>
                <a:prstClr val="white"/>
              </a:solidFill>
            </a:endParaRPr>
          </a:p>
        </p:txBody>
      </p:sp>
      <p:sp>
        <p:nvSpPr>
          <p:cNvPr id="28" name="Freeform 27"/>
          <p:cNvSpPr/>
          <p:nvPr/>
        </p:nvSpPr>
        <p:spPr>
          <a:xfrm rot="2700000">
            <a:off x="2134394" y="2372519"/>
            <a:ext cx="109538" cy="577850"/>
          </a:xfrm>
          <a:custGeom>
            <a:avLst/>
            <a:gdLst>
              <a:gd name="connsiteX0" fmla="*/ 91538 w 108063"/>
              <a:gd name="connsiteY0" fmla="*/ 0 h 579120"/>
              <a:gd name="connsiteX1" fmla="*/ 98 w 108063"/>
              <a:gd name="connsiteY1" fmla="*/ 152400 h 579120"/>
              <a:gd name="connsiteX2" fmla="*/ 106778 w 108063"/>
              <a:gd name="connsiteY2" fmla="*/ 289560 h 579120"/>
              <a:gd name="connsiteX3" fmla="*/ 61058 w 108063"/>
              <a:gd name="connsiteY3" fmla="*/ 411480 h 579120"/>
              <a:gd name="connsiteX4" fmla="*/ 91538 w 108063"/>
              <a:gd name="connsiteY4" fmla="*/ 502920 h 579120"/>
              <a:gd name="connsiteX5" fmla="*/ 61058 w 108063"/>
              <a:gd name="connsiteY5" fmla="*/ 579120 h 579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8063" h="579120">
                <a:moveTo>
                  <a:pt x="91538" y="0"/>
                </a:moveTo>
                <a:cubicBezTo>
                  <a:pt x="44548" y="52070"/>
                  <a:pt x="-2442" y="104140"/>
                  <a:pt x="98" y="152400"/>
                </a:cubicBezTo>
                <a:cubicBezTo>
                  <a:pt x="2638" y="200660"/>
                  <a:pt x="96618" y="246380"/>
                  <a:pt x="106778" y="289560"/>
                </a:cubicBezTo>
                <a:cubicBezTo>
                  <a:pt x="116938" y="332740"/>
                  <a:pt x="63598" y="375920"/>
                  <a:pt x="61058" y="411480"/>
                </a:cubicBezTo>
                <a:cubicBezTo>
                  <a:pt x="58518" y="447040"/>
                  <a:pt x="91538" y="474980"/>
                  <a:pt x="91538" y="502920"/>
                </a:cubicBezTo>
                <a:cubicBezTo>
                  <a:pt x="91538" y="530860"/>
                  <a:pt x="76298" y="554990"/>
                  <a:pt x="61058" y="579120"/>
                </a:cubicBezTo>
              </a:path>
            </a:pathLst>
          </a:cu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>
              <a:solidFill>
                <a:prstClr val="white"/>
              </a:solidFill>
            </a:endParaRPr>
          </a:p>
        </p:txBody>
      </p:sp>
      <p:sp>
        <p:nvSpPr>
          <p:cNvPr id="27" name="Oval 26"/>
          <p:cNvSpPr/>
          <p:nvPr/>
        </p:nvSpPr>
        <p:spPr>
          <a:xfrm rot="2700000">
            <a:off x="2393951" y="2189162"/>
            <a:ext cx="144462" cy="36036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>
              <a:solidFill>
                <a:prstClr val="white"/>
              </a:solidFill>
            </a:endParaRPr>
          </a:p>
        </p:txBody>
      </p:sp>
      <p:sp>
        <p:nvSpPr>
          <p:cNvPr id="47112" name="TextBox 28"/>
          <p:cNvSpPr txBox="1">
            <a:spLocks noChangeArrowheads="1"/>
          </p:cNvSpPr>
          <p:nvPr/>
        </p:nvSpPr>
        <p:spPr bwMode="auto">
          <a:xfrm>
            <a:off x="1830388" y="2970213"/>
            <a:ext cx="79216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GB" altLang="en-US" sz="1800">
                <a:solidFill>
                  <a:srgbClr val="000000"/>
                </a:solidFill>
              </a:rPr>
              <a:t>Sperm</a:t>
            </a:r>
          </a:p>
        </p:txBody>
      </p:sp>
      <p:sp>
        <p:nvSpPr>
          <p:cNvPr id="47113" name="TextBox 29"/>
          <p:cNvSpPr txBox="1">
            <a:spLocks noChangeArrowheads="1"/>
          </p:cNvSpPr>
          <p:nvPr/>
        </p:nvSpPr>
        <p:spPr bwMode="auto">
          <a:xfrm>
            <a:off x="2724150" y="2970213"/>
            <a:ext cx="7461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GB" altLang="en-US" sz="1800">
                <a:solidFill>
                  <a:srgbClr val="000000"/>
                </a:solidFill>
              </a:rPr>
              <a:t>Ovum</a:t>
            </a:r>
          </a:p>
        </p:txBody>
      </p:sp>
      <p:sp>
        <p:nvSpPr>
          <p:cNvPr id="32" name="Arc 31"/>
          <p:cNvSpPr/>
          <p:nvPr/>
        </p:nvSpPr>
        <p:spPr>
          <a:xfrm flipH="1">
            <a:off x="2560638" y="1341438"/>
            <a:ext cx="2362200" cy="1609725"/>
          </a:xfrm>
          <a:prstGeom prst="arc">
            <a:avLst>
              <a:gd name="adj1" fmla="val 16148586"/>
              <a:gd name="adj2" fmla="val 21290338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>
              <a:solidFill>
                <a:prstClr val="black"/>
              </a:solidFill>
            </a:endParaRPr>
          </a:p>
        </p:txBody>
      </p:sp>
      <p:sp>
        <p:nvSpPr>
          <p:cNvPr id="33" name="Arc 32"/>
          <p:cNvSpPr/>
          <p:nvPr/>
        </p:nvSpPr>
        <p:spPr>
          <a:xfrm flipH="1">
            <a:off x="3038475" y="1181100"/>
            <a:ext cx="3130550" cy="1916113"/>
          </a:xfrm>
          <a:prstGeom prst="arc">
            <a:avLst>
              <a:gd name="adj1" fmla="val 17295056"/>
              <a:gd name="adj2" fmla="val 21263113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>
              <a:solidFill>
                <a:prstClr val="black"/>
              </a:solidFill>
            </a:endParaRPr>
          </a:p>
        </p:txBody>
      </p:sp>
      <p:sp>
        <p:nvSpPr>
          <p:cNvPr id="47116" name="TextBox 33"/>
          <p:cNvSpPr txBox="1">
            <a:spLocks noChangeArrowheads="1"/>
          </p:cNvSpPr>
          <p:nvPr/>
        </p:nvSpPr>
        <p:spPr bwMode="auto">
          <a:xfrm>
            <a:off x="1727200" y="1173163"/>
            <a:ext cx="14160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GB" altLang="en-US" sz="2000">
                <a:solidFill>
                  <a:srgbClr val="1DAA06"/>
                </a:solidFill>
              </a:rPr>
              <a:t>Fertilization</a:t>
            </a:r>
          </a:p>
        </p:txBody>
      </p:sp>
      <p:sp>
        <p:nvSpPr>
          <p:cNvPr id="35" name="Arc 34"/>
          <p:cNvSpPr/>
          <p:nvPr/>
        </p:nvSpPr>
        <p:spPr>
          <a:xfrm>
            <a:off x="3886200" y="1196975"/>
            <a:ext cx="2727325" cy="1914525"/>
          </a:xfrm>
          <a:prstGeom prst="arc">
            <a:avLst>
              <a:gd name="adj1" fmla="val 16200000"/>
              <a:gd name="adj2" fmla="val 21120002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>
              <a:solidFill>
                <a:prstClr val="black"/>
              </a:solidFill>
            </a:endParaRP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476" t="22600" r="30151" b="34088"/>
          <a:stretch/>
        </p:blipFill>
        <p:spPr>
          <a:xfrm>
            <a:off x="6156223" y="4645074"/>
            <a:ext cx="902607" cy="933378"/>
          </a:xfrm>
          <a:prstGeom prst="rect">
            <a:avLst/>
          </a:prstGeom>
        </p:spPr>
      </p:pic>
      <p:sp>
        <p:nvSpPr>
          <p:cNvPr id="47119" name="TextBox 39"/>
          <p:cNvSpPr txBox="1">
            <a:spLocks noChangeArrowheads="1"/>
          </p:cNvSpPr>
          <p:nvPr/>
        </p:nvSpPr>
        <p:spPr bwMode="auto">
          <a:xfrm>
            <a:off x="6143625" y="5497513"/>
            <a:ext cx="9080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GB" altLang="en-US" sz="1800">
                <a:solidFill>
                  <a:srgbClr val="000000"/>
                </a:solidFill>
              </a:rPr>
              <a:t>Embryo</a:t>
            </a:r>
          </a:p>
        </p:txBody>
      </p:sp>
      <p:sp>
        <p:nvSpPr>
          <p:cNvPr id="47120" name="TextBox 40"/>
          <p:cNvSpPr txBox="1">
            <a:spLocks noChangeArrowheads="1"/>
          </p:cNvSpPr>
          <p:nvPr/>
        </p:nvSpPr>
        <p:spPr bwMode="auto">
          <a:xfrm>
            <a:off x="6130925" y="3032125"/>
            <a:ext cx="1358900" cy="614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GB" altLang="en-US" sz="1800">
                <a:solidFill>
                  <a:srgbClr val="000000"/>
                </a:solidFill>
              </a:rPr>
              <a:t>Morula</a:t>
            </a:r>
          </a:p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GB" altLang="en-US" sz="1600">
                <a:solidFill>
                  <a:srgbClr val="000000"/>
                </a:solidFill>
              </a:rPr>
              <a:t>(Multicellular)</a:t>
            </a:r>
            <a:endParaRPr lang="en-GB" altLang="en-US" sz="1800">
              <a:solidFill>
                <a:srgbClr val="000000"/>
              </a:solidFill>
            </a:endParaRPr>
          </a:p>
        </p:txBody>
      </p:sp>
      <p:sp>
        <p:nvSpPr>
          <p:cNvPr id="43" name="Arc 42"/>
          <p:cNvSpPr/>
          <p:nvPr/>
        </p:nvSpPr>
        <p:spPr>
          <a:xfrm rot="8100000">
            <a:off x="2682875" y="1943100"/>
            <a:ext cx="4025900" cy="3911600"/>
          </a:xfrm>
          <a:prstGeom prst="arc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>
              <a:solidFill>
                <a:prstClr val="black"/>
              </a:solidFill>
            </a:endParaRPr>
          </a:p>
        </p:txBody>
      </p:sp>
      <p:sp>
        <p:nvSpPr>
          <p:cNvPr id="44" name="Arc 43"/>
          <p:cNvSpPr/>
          <p:nvPr/>
        </p:nvSpPr>
        <p:spPr>
          <a:xfrm rot="4500000">
            <a:off x="4294188" y="2641600"/>
            <a:ext cx="2439988" cy="2687637"/>
          </a:xfrm>
          <a:prstGeom prst="arc">
            <a:avLst>
              <a:gd name="adj1" fmla="val 16357687"/>
              <a:gd name="adj2" fmla="val 18706442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>
              <a:solidFill>
                <a:prstClr val="black"/>
              </a:solidFill>
            </a:endParaRPr>
          </a:p>
        </p:txBody>
      </p:sp>
      <p:sp>
        <p:nvSpPr>
          <p:cNvPr id="47123" name="TextBox 44"/>
          <p:cNvSpPr txBox="1">
            <a:spLocks noChangeArrowheads="1"/>
          </p:cNvSpPr>
          <p:nvPr/>
        </p:nvSpPr>
        <p:spPr bwMode="auto">
          <a:xfrm>
            <a:off x="6742113" y="3816350"/>
            <a:ext cx="177323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GB" altLang="en-US" sz="2000">
                <a:solidFill>
                  <a:srgbClr val="FF0000"/>
                </a:solidFill>
              </a:rPr>
              <a:t>Mitosis</a:t>
            </a:r>
            <a:r>
              <a:rPr lang="en-GB" altLang="en-US" sz="2000">
                <a:solidFill>
                  <a:srgbClr val="000000"/>
                </a:solidFill>
              </a:rPr>
              <a:t> and </a:t>
            </a:r>
            <a:r>
              <a:rPr lang="en-GB" altLang="en-US" sz="2000">
                <a:solidFill>
                  <a:srgbClr val="7030A0"/>
                </a:solidFill>
              </a:rPr>
              <a:t>Differentiation</a:t>
            </a:r>
          </a:p>
        </p:txBody>
      </p:sp>
      <p:pic>
        <p:nvPicPr>
          <p:cNvPr id="47124" name="Picture 4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4508500"/>
            <a:ext cx="800100" cy="933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" name="Arc 48"/>
          <p:cNvSpPr/>
          <p:nvPr/>
        </p:nvSpPr>
        <p:spPr>
          <a:xfrm rot="17100000" flipH="1">
            <a:off x="2338388" y="2505075"/>
            <a:ext cx="2439988" cy="2687637"/>
          </a:xfrm>
          <a:prstGeom prst="arc">
            <a:avLst>
              <a:gd name="adj1" fmla="val 16357687"/>
              <a:gd name="adj2" fmla="val 18706442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>
              <a:solidFill>
                <a:prstClr val="black"/>
              </a:solidFill>
            </a:endParaRPr>
          </a:p>
        </p:txBody>
      </p:sp>
      <p:sp>
        <p:nvSpPr>
          <p:cNvPr id="50" name="Arc 49"/>
          <p:cNvSpPr/>
          <p:nvPr/>
        </p:nvSpPr>
        <p:spPr>
          <a:xfrm rot="18000000" flipH="1">
            <a:off x="2847975" y="2836863"/>
            <a:ext cx="2439987" cy="2687638"/>
          </a:xfrm>
          <a:prstGeom prst="arc">
            <a:avLst>
              <a:gd name="adj1" fmla="val 16357687"/>
              <a:gd name="adj2" fmla="val 18706442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>
              <a:solidFill>
                <a:prstClr val="black"/>
              </a:solidFill>
            </a:endParaRPr>
          </a:p>
        </p:txBody>
      </p:sp>
      <p:sp>
        <p:nvSpPr>
          <p:cNvPr id="51" name="Isosceles Triangle 50"/>
          <p:cNvSpPr/>
          <p:nvPr/>
        </p:nvSpPr>
        <p:spPr>
          <a:xfrm rot="9900000">
            <a:off x="6518275" y="1897063"/>
            <a:ext cx="179388" cy="215900"/>
          </a:xfrm>
          <a:prstGeom prst="triangl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>
              <a:solidFill>
                <a:prstClr val="white"/>
              </a:solidFill>
            </a:endParaRPr>
          </a:p>
        </p:txBody>
      </p:sp>
      <p:sp>
        <p:nvSpPr>
          <p:cNvPr id="47128" name="TextBox 51"/>
          <p:cNvSpPr txBox="1">
            <a:spLocks noChangeArrowheads="1"/>
          </p:cNvSpPr>
          <p:nvPr/>
        </p:nvSpPr>
        <p:spPr bwMode="auto">
          <a:xfrm>
            <a:off x="1263650" y="3795713"/>
            <a:ext cx="9874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GB" altLang="en-US" sz="2000" u="sng">
                <a:solidFill>
                  <a:srgbClr val="FF0000"/>
                </a:solidFill>
              </a:rPr>
              <a:t>Meiosis</a:t>
            </a:r>
          </a:p>
        </p:txBody>
      </p:sp>
      <p:sp>
        <p:nvSpPr>
          <p:cNvPr id="47129" name="TextBox 52"/>
          <p:cNvSpPr txBox="1">
            <a:spLocks noChangeArrowheads="1"/>
          </p:cNvSpPr>
          <p:nvPr/>
        </p:nvSpPr>
        <p:spPr bwMode="auto">
          <a:xfrm>
            <a:off x="3748088" y="5891213"/>
            <a:ext cx="18986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GB" altLang="en-US" sz="2000">
                <a:solidFill>
                  <a:srgbClr val="FF0000"/>
                </a:solidFill>
              </a:rPr>
              <a:t>Mitosis</a:t>
            </a:r>
            <a:r>
              <a:rPr lang="en-GB" altLang="en-US" sz="2000">
                <a:solidFill>
                  <a:srgbClr val="000000"/>
                </a:solidFill>
              </a:rPr>
              <a:t> and </a:t>
            </a:r>
            <a:r>
              <a:rPr lang="en-GB" altLang="en-US" sz="2000">
                <a:solidFill>
                  <a:srgbClr val="CC0099"/>
                </a:solidFill>
              </a:rPr>
              <a:t>Morphogenesis</a:t>
            </a:r>
          </a:p>
        </p:txBody>
      </p:sp>
      <p:sp>
        <p:nvSpPr>
          <p:cNvPr id="54" name="Isosceles Triangle 53"/>
          <p:cNvSpPr/>
          <p:nvPr/>
        </p:nvSpPr>
        <p:spPr>
          <a:xfrm rot="12306713">
            <a:off x="6608763" y="4381500"/>
            <a:ext cx="180975" cy="217488"/>
          </a:xfrm>
          <a:prstGeom prst="triangl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>
              <a:solidFill>
                <a:prstClr val="white"/>
              </a:solidFill>
            </a:endParaRPr>
          </a:p>
        </p:txBody>
      </p:sp>
      <p:sp>
        <p:nvSpPr>
          <p:cNvPr id="55" name="Isosceles Triangle 54"/>
          <p:cNvSpPr/>
          <p:nvPr/>
        </p:nvSpPr>
        <p:spPr>
          <a:xfrm rot="18661994" flipH="1">
            <a:off x="3121819" y="5171282"/>
            <a:ext cx="179387" cy="215900"/>
          </a:xfrm>
          <a:prstGeom prst="triangl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>
              <a:solidFill>
                <a:prstClr val="white"/>
              </a:solidFill>
            </a:endParaRPr>
          </a:p>
        </p:txBody>
      </p:sp>
      <p:sp>
        <p:nvSpPr>
          <p:cNvPr id="56" name="Isosceles Triangle 55"/>
          <p:cNvSpPr/>
          <p:nvPr/>
        </p:nvSpPr>
        <p:spPr>
          <a:xfrm rot="900000" flipH="1">
            <a:off x="2185988" y="3346450"/>
            <a:ext cx="179387" cy="215900"/>
          </a:xfrm>
          <a:prstGeom prst="triangl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>
              <a:solidFill>
                <a:prstClr val="white"/>
              </a:solidFill>
            </a:endParaRPr>
          </a:p>
        </p:txBody>
      </p:sp>
      <p:sp>
        <p:nvSpPr>
          <p:cNvPr id="57" name="Isosceles Triangle 56"/>
          <p:cNvSpPr/>
          <p:nvPr/>
        </p:nvSpPr>
        <p:spPr>
          <a:xfrm rot="1800000" flipH="1">
            <a:off x="2844800" y="3355975"/>
            <a:ext cx="179388" cy="215900"/>
          </a:xfrm>
          <a:prstGeom prst="triangl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>
              <a:solidFill>
                <a:prstClr val="white"/>
              </a:solidFill>
            </a:endParaRPr>
          </a:p>
        </p:txBody>
      </p:sp>
      <p:sp>
        <p:nvSpPr>
          <p:cNvPr id="58" name="Isosceles Triangle 57"/>
          <p:cNvSpPr/>
          <p:nvPr/>
        </p:nvSpPr>
        <p:spPr>
          <a:xfrm rot="4500000" flipH="1">
            <a:off x="4160044" y="1085057"/>
            <a:ext cx="179387" cy="215900"/>
          </a:xfrm>
          <a:prstGeom prst="triangl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>
              <a:solidFill>
                <a:prstClr val="white"/>
              </a:solidFill>
            </a:endParaRPr>
          </a:p>
        </p:txBody>
      </p:sp>
      <p:sp>
        <p:nvSpPr>
          <p:cNvPr id="47135" name="Title 58"/>
          <p:cNvSpPr>
            <a:spLocks noGrp="1"/>
          </p:cNvSpPr>
          <p:nvPr>
            <p:ph type="title"/>
          </p:nvPr>
        </p:nvSpPr>
        <p:spPr>
          <a:xfrm>
            <a:off x="346075" y="73025"/>
            <a:ext cx="8515350" cy="609600"/>
          </a:xfrm>
        </p:spPr>
        <p:txBody>
          <a:bodyPr/>
          <a:lstStyle/>
          <a:p>
            <a:pPr algn="ctr" eaLnBrk="1" hangingPunct="1"/>
            <a:r>
              <a:rPr lang="en-GB" altLang="en-US" sz="3200" b="1" smtClean="0"/>
              <a:t>Cycle of life depends on </a:t>
            </a:r>
            <a:r>
              <a:rPr lang="en-GB" altLang="en-US" sz="3200" b="1" u="sng" smtClean="0">
                <a:solidFill>
                  <a:srgbClr val="FF0000"/>
                </a:solidFill>
              </a:rPr>
              <a:t>two modes of cell division</a:t>
            </a:r>
          </a:p>
        </p:txBody>
      </p:sp>
      <p:sp>
        <p:nvSpPr>
          <p:cNvPr id="61" name="Oval 60"/>
          <p:cNvSpPr/>
          <p:nvPr/>
        </p:nvSpPr>
        <p:spPr>
          <a:xfrm>
            <a:off x="2424113" y="2297113"/>
            <a:ext cx="107950" cy="10795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>
              <a:solidFill>
                <a:prstClr val="white"/>
              </a:solidFill>
            </a:endParaRPr>
          </a:p>
        </p:txBody>
      </p:sp>
      <p:sp>
        <p:nvSpPr>
          <p:cNvPr id="62" name="Oval 61"/>
          <p:cNvSpPr/>
          <p:nvPr/>
        </p:nvSpPr>
        <p:spPr>
          <a:xfrm>
            <a:off x="3038475" y="2665413"/>
            <a:ext cx="107950" cy="107950"/>
          </a:xfrm>
          <a:prstGeom prst="ellipse">
            <a:avLst/>
          </a:prstGeom>
          <a:solidFill>
            <a:srgbClr val="FF33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>
              <a:solidFill>
                <a:prstClr val="white"/>
              </a:solidFill>
            </a:endParaRPr>
          </a:p>
        </p:txBody>
      </p:sp>
      <p:grpSp>
        <p:nvGrpSpPr>
          <p:cNvPr id="47138" name="Group 70"/>
          <p:cNvGrpSpPr>
            <a:grpSpLocks/>
          </p:cNvGrpSpPr>
          <p:nvPr/>
        </p:nvGrpSpPr>
        <p:grpSpPr bwMode="auto">
          <a:xfrm>
            <a:off x="4238625" y="762000"/>
            <a:ext cx="1117600" cy="1347788"/>
            <a:chOff x="4239390" y="762762"/>
            <a:chExt cx="1117614" cy="1346553"/>
          </a:xfrm>
        </p:grpSpPr>
        <p:sp>
          <p:nvSpPr>
            <p:cNvPr id="67" name="Oval 66"/>
            <p:cNvSpPr/>
            <p:nvPr/>
          </p:nvSpPr>
          <p:spPr>
            <a:xfrm>
              <a:off x="4363217" y="762762"/>
              <a:ext cx="827098" cy="827916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3" name="Oval 2"/>
            <p:cNvSpPr/>
            <p:nvPr/>
          </p:nvSpPr>
          <p:spPr>
            <a:xfrm>
              <a:off x="4420367" y="823032"/>
              <a:ext cx="719147" cy="72006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47142" name="TextBox 3"/>
            <p:cNvSpPr txBox="1">
              <a:spLocks noChangeArrowheads="1"/>
            </p:cNvSpPr>
            <p:nvPr/>
          </p:nvSpPr>
          <p:spPr bwMode="auto">
            <a:xfrm>
              <a:off x="4239390" y="1493762"/>
              <a:ext cx="1117614" cy="6155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GB" altLang="en-US" sz="1800">
                  <a:solidFill>
                    <a:srgbClr val="000000"/>
                  </a:solidFill>
                </a:rPr>
                <a:t>Zygote</a:t>
              </a:r>
            </a:p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GB" altLang="en-US" sz="1600">
                  <a:solidFill>
                    <a:srgbClr val="000000"/>
                  </a:solidFill>
                </a:rPr>
                <a:t>(single cell)</a:t>
              </a:r>
            </a:p>
          </p:txBody>
        </p:sp>
        <p:sp>
          <p:nvSpPr>
            <p:cNvPr id="63" name="Oval 62"/>
            <p:cNvSpPr/>
            <p:nvPr/>
          </p:nvSpPr>
          <p:spPr>
            <a:xfrm>
              <a:off x="4744221" y="995911"/>
              <a:ext cx="107951" cy="107851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64" name="Oval 63"/>
            <p:cNvSpPr/>
            <p:nvPr/>
          </p:nvSpPr>
          <p:spPr>
            <a:xfrm>
              <a:off x="4734696" y="1295673"/>
              <a:ext cx="107951" cy="107851"/>
            </a:xfrm>
            <a:prstGeom prst="ellipse">
              <a:avLst/>
            </a:prstGeom>
            <a:solidFill>
              <a:srgbClr val="FF33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>
                <a:solidFill>
                  <a:prstClr val="white"/>
                </a:solidFill>
              </a:endParaRPr>
            </a:p>
          </p:txBody>
        </p:sp>
      </p:grpSp>
      <p:sp>
        <p:nvSpPr>
          <p:cNvPr id="47139" name="TextBox 67"/>
          <p:cNvSpPr txBox="1">
            <a:spLocks noChangeArrowheads="1"/>
          </p:cNvSpPr>
          <p:nvPr/>
        </p:nvSpPr>
        <p:spPr bwMode="auto">
          <a:xfrm>
            <a:off x="2338388" y="5403850"/>
            <a:ext cx="69056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GB" altLang="en-US" sz="1800">
                <a:solidFill>
                  <a:srgbClr val="000000"/>
                </a:solidFill>
              </a:rPr>
              <a:t>Adult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193675" y="4972050"/>
            <a:ext cx="8750300" cy="1579563"/>
          </a:xfrm>
          <a:prstGeom prst="roundRect">
            <a:avLst>
              <a:gd name="adj" fmla="val 449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4300"/>
            <a:ext cx="9144000" cy="998538"/>
          </a:xfrm>
        </p:spPr>
        <p:txBody>
          <a:bodyPr rtlCol="0">
            <a:normAutofit fontScale="90000"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GB" sz="3100" b="1" dirty="0" smtClean="0"/>
              <a:t>Expansion of Zygote (single cell ) to adult human (10</a:t>
            </a:r>
            <a:r>
              <a:rPr lang="en-GB" sz="3100" b="1" baseline="30000" dirty="0" smtClean="0"/>
              <a:t>13</a:t>
            </a:r>
            <a:r>
              <a:rPr lang="en-GB" sz="3100" b="1" dirty="0" smtClean="0"/>
              <a:t> cells): </a:t>
            </a:r>
            <a:br>
              <a:rPr lang="en-GB" sz="3100" b="1" dirty="0" smtClean="0"/>
            </a:br>
            <a:r>
              <a:rPr lang="en-GB" sz="3600" b="1" u="sng" dirty="0" smtClean="0">
                <a:solidFill>
                  <a:srgbClr val="FF0000"/>
                </a:solidFill>
              </a:rPr>
              <a:t>Mitosis cell division</a:t>
            </a:r>
            <a:endParaRPr lang="en-GB" sz="2800" b="1" u="sng" dirty="0">
              <a:solidFill>
                <a:srgbClr val="FF0000"/>
              </a:solidFill>
            </a:endParaRPr>
          </a:p>
        </p:txBody>
      </p:sp>
      <p:sp>
        <p:nvSpPr>
          <p:cNvPr id="49156" name="Content Placeholder 2"/>
          <p:cNvSpPr>
            <a:spLocks noGrp="1"/>
          </p:cNvSpPr>
          <p:nvPr>
            <p:ph idx="1"/>
          </p:nvPr>
        </p:nvSpPr>
        <p:spPr>
          <a:xfrm>
            <a:off x="225425" y="5146675"/>
            <a:ext cx="8723313" cy="1241425"/>
          </a:xfrm>
        </p:spPr>
        <p:txBody>
          <a:bodyPr/>
          <a:lstStyle/>
          <a:p>
            <a:pPr eaLnBrk="1" hangingPunct="1"/>
            <a:r>
              <a:rPr lang="en-GB" altLang="en-US" sz="2000" smtClean="0"/>
              <a:t>Division of 1 parent cell produces </a:t>
            </a:r>
            <a:r>
              <a:rPr lang="en-GB" altLang="en-US" sz="2000" u="sng" smtClean="0"/>
              <a:t>2 daughter cells</a:t>
            </a:r>
          </a:p>
          <a:p>
            <a:pPr eaLnBrk="1" hangingPunct="1"/>
            <a:r>
              <a:rPr lang="en-GB" altLang="en-US" sz="2000" smtClean="0"/>
              <a:t>Chromosome number remains same after Mitosis (</a:t>
            </a:r>
            <a:r>
              <a:rPr lang="en-GB" altLang="en-US" sz="2000" u="sng" smtClean="0"/>
              <a:t>2n to 2n</a:t>
            </a:r>
            <a:r>
              <a:rPr lang="en-GB" altLang="en-US" sz="2000" smtClean="0"/>
              <a:t>)- </a:t>
            </a:r>
            <a:r>
              <a:rPr lang="en-GB" altLang="en-US" sz="2000" u="sng" smtClean="0"/>
              <a:t>equational division</a:t>
            </a:r>
          </a:p>
          <a:p>
            <a:pPr eaLnBrk="1" hangingPunct="1"/>
            <a:r>
              <a:rPr lang="en-GB" altLang="en-US" sz="2000" smtClean="0"/>
              <a:t>Replication doubles the genomic content (2c to 4c), Mitosis halves it (</a:t>
            </a:r>
            <a:r>
              <a:rPr lang="en-GB" altLang="en-US" sz="2000" u="sng" smtClean="0"/>
              <a:t>4c to 2c</a:t>
            </a:r>
            <a:r>
              <a:rPr lang="en-GB" altLang="en-US" sz="2000" smtClean="0"/>
              <a:t>)</a:t>
            </a:r>
          </a:p>
        </p:txBody>
      </p:sp>
      <p:pic>
        <p:nvPicPr>
          <p:cNvPr id="49157" name="Picture 1" descr="figure_17_0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342"/>
          <a:stretch>
            <a:fillRect/>
          </a:stretch>
        </p:blipFill>
        <p:spPr bwMode="auto">
          <a:xfrm>
            <a:off x="0" y="1087438"/>
            <a:ext cx="9144000" cy="3459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TextBox 1"/>
          <p:cNvSpPr txBox="1">
            <a:spLocks noChangeArrowheads="1"/>
          </p:cNvSpPr>
          <p:nvPr/>
        </p:nvSpPr>
        <p:spPr bwMode="auto">
          <a:xfrm>
            <a:off x="360363" y="228600"/>
            <a:ext cx="8459787" cy="892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800" b="1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Accurate Distribution of DNA during cell division: 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 challenging task considering the complexity of our genome </a:t>
            </a:r>
          </a:p>
        </p:txBody>
      </p:sp>
      <p:pic>
        <p:nvPicPr>
          <p:cNvPr id="50179" name="Picture 2" descr="https://encrypted-tbn3.gstatic.com/images?q=tbn:ANd9GcQAv4kdXsVzGGH2BXpjDkwcL7PIB5K3b-W3_IH_2kp1wFXNb_Oz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1425" y="3675063"/>
            <a:ext cx="2528888" cy="201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3317" name="Group 3"/>
          <p:cNvGrpSpPr>
            <a:grpSpLocks/>
          </p:cNvGrpSpPr>
          <p:nvPr/>
        </p:nvGrpSpPr>
        <p:grpSpPr bwMode="auto">
          <a:xfrm>
            <a:off x="187325" y="3213100"/>
            <a:ext cx="5753100" cy="2789238"/>
            <a:chOff x="186730" y="3717032"/>
            <a:chExt cx="5753422" cy="2789608"/>
          </a:xfrm>
        </p:grpSpPr>
        <p:pic>
          <p:nvPicPr>
            <p:cNvPr id="50182" name="Picture 2" descr="figure 1-1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24" b="10539"/>
            <a:stretch>
              <a:fillRect/>
            </a:stretch>
          </p:blipFill>
          <p:spPr bwMode="auto">
            <a:xfrm>
              <a:off x="186730" y="3789040"/>
              <a:ext cx="5753422" cy="2717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0183" name="TextBox 1"/>
            <p:cNvSpPr txBox="1">
              <a:spLocks noChangeArrowheads="1"/>
            </p:cNvSpPr>
            <p:nvPr/>
          </p:nvSpPr>
          <p:spPr bwMode="auto">
            <a:xfrm>
              <a:off x="395536" y="3717032"/>
              <a:ext cx="1111264" cy="4617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 b="1">
                  <a:solidFill>
                    <a:srgbClr val="FFFF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Human</a:t>
              </a:r>
            </a:p>
          </p:txBody>
        </p:sp>
      </p:grpSp>
      <p:sp>
        <p:nvSpPr>
          <p:cNvPr id="50181" name="Rectangle 5"/>
          <p:cNvSpPr>
            <a:spLocks noChangeArrowheads="1"/>
          </p:cNvSpPr>
          <p:nvPr/>
        </p:nvSpPr>
        <p:spPr bwMode="auto">
          <a:xfrm>
            <a:off x="360363" y="1517650"/>
            <a:ext cx="8459787" cy="1446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000" b="1">
                <a:solidFill>
                  <a:srgbClr val="E6649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Genome</a:t>
            </a:r>
            <a:r>
              <a:rPr lang="en-US" altLang="en-US" sz="20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The complete genetic information (i.e., total DNA content) carried by a cell or organism</a:t>
            </a:r>
          </a:p>
          <a:p>
            <a:pPr eaLnBrk="1" hangingPunct="1"/>
            <a:r>
              <a:rPr lang="en-GB" altLang="en-US" sz="2000" b="1">
                <a:solidFill>
                  <a:srgbClr val="6666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Human genome</a:t>
            </a:r>
            <a:r>
              <a:rPr lang="en-GB" altLang="en-US" sz="20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is divided into 23 pairs of chromosomes</a:t>
            </a:r>
          </a:p>
          <a:p>
            <a:pPr eaLnBrk="1" hangingPunct="1"/>
            <a:r>
              <a:rPr lang="en-GB" altLang="en-US" sz="2000" b="1">
                <a:solidFill>
                  <a:srgbClr val="FE7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Bacterial genome </a:t>
            </a:r>
            <a:r>
              <a:rPr lang="en-GB" altLang="en-US" sz="20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is present in a single circular chromosome</a:t>
            </a:r>
            <a:endParaRPr lang="en-US" altLang="en-US" sz="200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5"/>
          <p:cNvSpPr>
            <a:spLocks noChangeArrowheads="1"/>
          </p:cNvSpPr>
          <p:nvPr/>
        </p:nvSpPr>
        <p:spPr bwMode="auto">
          <a:xfrm>
            <a:off x="365125" y="1149350"/>
            <a:ext cx="8440738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 eaLnBrk="1" hangingPunct="1">
              <a:spcBef>
                <a:spcPct val="50000"/>
              </a:spcBef>
              <a:buFontTx/>
              <a:buNone/>
            </a:pPr>
            <a:r>
              <a:rPr lang="en-US" altLang="en-US" sz="24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Most of the higher eukaryotes are </a:t>
            </a:r>
            <a:r>
              <a:rPr lang="en-US" altLang="en-US" sz="2400" b="1" u="sng">
                <a:solidFill>
                  <a:srgbClr val="08B89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diploid</a:t>
            </a:r>
            <a:r>
              <a:rPr lang="en-US" altLang="en-US" sz="2400" b="1">
                <a:solidFill>
                  <a:srgbClr val="08B89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(2n)</a:t>
            </a:r>
            <a:r>
              <a:rPr lang="en-US" altLang="en-US" sz="2400" b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4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i.e. their body (somatic) cells contain </a:t>
            </a:r>
            <a:r>
              <a:rPr lang="en-US" altLang="en-US" sz="2400" b="1" u="sng">
                <a:solidFill>
                  <a:srgbClr val="08B89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two copies of the basic genome set</a:t>
            </a:r>
            <a:r>
              <a:rPr lang="en-US" altLang="en-US" sz="24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(two sets of homologous chromosomes)</a:t>
            </a:r>
          </a:p>
        </p:txBody>
      </p:sp>
      <p:sp>
        <p:nvSpPr>
          <p:cNvPr id="51203" name="TextBox 2"/>
          <p:cNvSpPr txBox="1">
            <a:spLocks noChangeArrowheads="1"/>
          </p:cNvSpPr>
          <p:nvPr/>
        </p:nvSpPr>
        <p:spPr bwMode="auto">
          <a:xfrm>
            <a:off x="879475" y="395288"/>
            <a:ext cx="7412038" cy="58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b="1">
                <a:solidFill>
                  <a:srgbClr val="0000FF"/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Two copies of Genome (2n) in each body cell</a:t>
            </a:r>
          </a:p>
        </p:txBody>
      </p:sp>
      <p:pic>
        <p:nvPicPr>
          <p:cNvPr id="51204" name="Picture 2" descr="http://www.bioedonline.org/BioEd/cache/file/7F7B262B-618D-49B2-884C8D9703F3F6A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913" y="2778125"/>
            <a:ext cx="6137275" cy="309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05" name="TextBox 4"/>
          <p:cNvSpPr txBox="1">
            <a:spLocks noChangeArrowheads="1"/>
          </p:cNvSpPr>
          <p:nvPr/>
        </p:nvSpPr>
        <p:spPr bwMode="auto">
          <a:xfrm>
            <a:off x="2478088" y="5949950"/>
            <a:ext cx="86995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Male</a:t>
            </a:r>
          </a:p>
        </p:txBody>
      </p:sp>
      <p:sp>
        <p:nvSpPr>
          <p:cNvPr id="51206" name="TextBox 5"/>
          <p:cNvSpPr txBox="1">
            <a:spLocks noChangeArrowheads="1"/>
          </p:cNvSpPr>
          <p:nvPr/>
        </p:nvSpPr>
        <p:spPr bwMode="auto">
          <a:xfrm>
            <a:off x="5494338" y="5965825"/>
            <a:ext cx="1109662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Female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TextBox 2"/>
          <p:cNvSpPr txBox="1">
            <a:spLocks noChangeArrowheads="1"/>
          </p:cNvSpPr>
          <p:nvPr/>
        </p:nvSpPr>
        <p:spPr bwMode="auto">
          <a:xfrm>
            <a:off x="1200150" y="174625"/>
            <a:ext cx="6732588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800" b="1">
                <a:solidFill>
                  <a:srgbClr val="0000FF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One copy of Genome (n) in each Sperm/Ovum</a:t>
            </a:r>
          </a:p>
        </p:txBody>
      </p:sp>
      <p:sp>
        <p:nvSpPr>
          <p:cNvPr id="19459" name="Rectangle 5"/>
          <p:cNvSpPr>
            <a:spLocks noChangeArrowheads="1"/>
          </p:cNvSpPr>
          <p:nvPr/>
        </p:nvSpPr>
        <p:spPr bwMode="auto">
          <a:xfrm>
            <a:off x="107950" y="765175"/>
            <a:ext cx="8964613" cy="769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 eaLnBrk="1" hangingPunct="1">
              <a:spcBef>
                <a:spcPct val="50000"/>
              </a:spcBef>
              <a:buFontTx/>
              <a:buNone/>
            </a:pPr>
            <a:r>
              <a:rPr lang="en-US" altLang="en-US" sz="22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gametes of most higher eukaryotes are </a:t>
            </a:r>
            <a:r>
              <a:rPr lang="en-US" altLang="en-US" sz="2200" b="1">
                <a:solidFill>
                  <a:srgbClr val="08B89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haploid (n)</a:t>
            </a:r>
            <a:r>
              <a:rPr lang="en-US" altLang="en-US" sz="22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i.e. these cells contain </a:t>
            </a:r>
            <a:r>
              <a:rPr lang="en-US" altLang="en-US" sz="2200" b="1" u="sng">
                <a:solidFill>
                  <a:srgbClr val="08B89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one copy of the basic genome set</a:t>
            </a:r>
            <a:r>
              <a:rPr lang="en-US" altLang="en-US" sz="2200">
                <a:solidFill>
                  <a:srgbClr val="08B89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2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(one set of chromosomes)</a:t>
            </a:r>
            <a:endParaRPr lang="en-US" altLang="en-US" sz="2200" b="1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107950" y="2060575"/>
            <a:ext cx="3094038" cy="4032250"/>
            <a:chOff x="107950" y="2060575"/>
            <a:chExt cx="3094274" cy="4032250"/>
          </a:xfrm>
        </p:grpSpPr>
        <p:sp>
          <p:nvSpPr>
            <p:cNvPr id="52253" name="TextBox 14"/>
            <p:cNvSpPr txBox="1">
              <a:spLocks noChangeArrowheads="1"/>
            </p:cNvSpPr>
            <p:nvPr/>
          </p:nvSpPr>
          <p:spPr bwMode="auto">
            <a:xfrm>
              <a:off x="251520" y="2060575"/>
              <a:ext cx="245003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 b="1">
                  <a:solidFill>
                    <a:srgbClr val="C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Somatic Cells (2n)</a:t>
              </a:r>
            </a:p>
          </p:txBody>
        </p:sp>
        <p:sp>
          <p:nvSpPr>
            <p:cNvPr id="24" name="Striped Right Arrow 23"/>
            <p:cNvSpPr/>
            <p:nvPr/>
          </p:nvSpPr>
          <p:spPr>
            <a:xfrm flipH="1">
              <a:off x="2181383" y="3357563"/>
              <a:ext cx="865254" cy="503237"/>
            </a:xfrm>
            <a:prstGeom prst="stripedRightArrow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b="1" dirty="0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5" name="Striped Right Arrow 24"/>
            <p:cNvSpPr/>
            <p:nvPr/>
          </p:nvSpPr>
          <p:spPr>
            <a:xfrm flipH="1">
              <a:off x="2181383" y="5589588"/>
              <a:ext cx="865254" cy="503237"/>
            </a:xfrm>
            <a:prstGeom prst="stripedRightArrow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b="1" dirty="0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2256" name="TextBox 25"/>
            <p:cNvSpPr txBox="1">
              <a:spLocks noChangeArrowheads="1"/>
            </p:cNvSpPr>
            <p:nvPr/>
          </p:nvSpPr>
          <p:spPr bwMode="auto">
            <a:xfrm>
              <a:off x="107950" y="3371850"/>
              <a:ext cx="1754006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 b="1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(22 x 2) + XX</a:t>
              </a:r>
            </a:p>
          </p:txBody>
        </p:sp>
        <p:sp>
          <p:nvSpPr>
            <p:cNvPr id="52257" name="TextBox 26"/>
            <p:cNvSpPr txBox="1">
              <a:spLocks noChangeArrowheads="1"/>
            </p:cNvSpPr>
            <p:nvPr/>
          </p:nvSpPr>
          <p:spPr bwMode="auto">
            <a:xfrm>
              <a:off x="109538" y="5589588"/>
              <a:ext cx="1744388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 b="1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(22 x 2) + XY</a:t>
              </a:r>
            </a:p>
          </p:txBody>
        </p:sp>
        <p:sp>
          <p:nvSpPr>
            <p:cNvPr id="52258" name="TextBox 17"/>
            <p:cNvSpPr txBox="1">
              <a:spLocks noChangeArrowheads="1"/>
            </p:cNvSpPr>
            <p:nvPr/>
          </p:nvSpPr>
          <p:spPr bwMode="auto">
            <a:xfrm>
              <a:off x="2081211" y="2934380"/>
              <a:ext cx="1121013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 b="1">
                  <a:solidFill>
                    <a:srgbClr val="0066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Mitosis</a:t>
              </a:r>
            </a:p>
          </p:txBody>
        </p:sp>
        <p:sp>
          <p:nvSpPr>
            <p:cNvPr id="52259" name="TextBox 33"/>
            <p:cNvSpPr txBox="1">
              <a:spLocks noChangeArrowheads="1"/>
            </p:cNvSpPr>
            <p:nvPr/>
          </p:nvSpPr>
          <p:spPr bwMode="auto">
            <a:xfrm>
              <a:off x="2081211" y="5156653"/>
              <a:ext cx="1121013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 b="1">
                  <a:solidFill>
                    <a:srgbClr val="0066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Mitosis</a:t>
              </a:r>
            </a:p>
          </p:txBody>
        </p:sp>
      </p:grpSp>
      <p:grpSp>
        <p:nvGrpSpPr>
          <p:cNvPr id="3" name="Group 4"/>
          <p:cNvGrpSpPr>
            <a:grpSpLocks/>
          </p:cNvGrpSpPr>
          <p:nvPr/>
        </p:nvGrpSpPr>
        <p:grpSpPr bwMode="auto">
          <a:xfrm>
            <a:off x="5430838" y="2133600"/>
            <a:ext cx="3405187" cy="1730375"/>
            <a:chOff x="5430622" y="2133600"/>
            <a:chExt cx="3404826" cy="1730375"/>
          </a:xfrm>
        </p:grpSpPr>
        <p:sp>
          <p:nvSpPr>
            <p:cNvPr id="11" name="Striped Right Arrow 10"/>
            <p:cNvSpPr/>
            <p:nvPr/>
          </p:nvSpPr>
          <p:spPr>
            <a:xfrm>
              <a:off x="5595704" y="3359150"/>
              <a:ext cx="865095" cy="504825"/>
            </a:xfrm>
            <a:prstGeom prst="stripedRightArrow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b="1" dirty="0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2249" name="TextBox 11"/>
            <p:cNvSpPr txBox="1">
              <a:spLocks noChangeArrowheads="1"/>
            </p:cNvSpPr>
            <p:nvPr/>
          </p:nvSpPr>
          <p:spPr bwMode="auto">
            <a:xfrm>
              <a:off x="6804248" y="2133600"/>
              <a:ext cx="1744901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 b="1">
                  <a:solidFill>
                    <a:srgbClr val="C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Gametes (n)</a:t>
              </a:r>
            </a:p>
          </p:txBody>
        </p:sp>
        <p:sp>
          <p:nvSpPr>
            <p:cNvPr id="52250" name="TextBox 13"/>
            <p:cNvSpPr txBox="1">
              <a:spLocks noChangeArrowheads="1"/>
            </p:cNvSpPr>
            <p:nvPr/>
          </p:nvSpPr>
          <p:spPr bwMode="auto">
            <a:xfrm>
              <a:off x="6922432" y="3327375"/>
              <a:ext cx="957313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 b="1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22 + X</a:t>
              </a:r>
            </a:p>
          </p:txBody>
        </p:sp>
        <p:sp>
          <p:nvSpPr>
            <p:cNvPr id="52251" name="TextBox 15"/>
            <p:cNvSpPr txBox="1">
              <a:spLocks noChangeArrowheads="1"/>
            </p:cNvSpPr>
            <p:nvPr/>
          </p:nvSpPr>
          <p:spPr bwMode="auto">
            <a:xfrm>
              <a:off x="8205788" y="3312861"/>
              <a:ext cx="62966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 b="1">
                  <a:solidFill>
                    <a:srgbClr val="CC0099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Egg</a:t>
              </a:r>
            </a:p>
          </p:txBody>
        </p:sp>
        <p:sp>
          <p:nvSpPr>
            <p:cNvPr id="52252" name="TextBox 32"/>
            <p:cNvSpPr txBox="1">
              <a:spLocks noChangeArrowheads="1"/>
            </p:cNvSpPr>
            <p:nvPr/>
          </p:nvSpPr>
          <p:spPr bwMode="auto">
            <a:xfrm>
              <a:off x="5430622" y="2938689"/>
              <a:ext cx="1172116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 b="1">
                  <a:solidFill>
                    <a:srgbClr val="0066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Meiosis</a:t>
              </a:r>
            </a:p>
          </p:txBody>
        </p:sp>
      </p:grpSp>
      <p:grpSp>
        <p:nvGrpSpPr>
          <p:cNvPr id="4" name="Group 5"/>
          <p:cNvGrpSpPr>
            <a:grpSpLocks/>
          </p:cNvGrpSpPr>
          <p:nvPr/>
        </p:nvGrpSpPr>
        <p:grpSpPr bwMode="auto">
          <a:xfrm>
            <a:off x="5378450" y="5103813"/>
            <a:ext cx="3643313" cy="1203325"/>
            <a:chOff x="5378602" y="5103586"/>
            <a:chExt cx="3643082" cy="1203731"/>
          </a:xfrm>
        </p:grpSpPr>
        <p:sp>
          <p:nvSpPr>
            <p:cNvPr id="17" name="Striped Right Arrow 16"/>
            <p:cNvSpPr/>
            <p:nvPr/>
          </p:nvSpPr>
          <p:spPr>
            <a:xfrm>
              <a:off x="5580202" y="5592701"/>
              <a:ext cx="863545" cy="503407"/>
            </a:xfrm>
            <a:prstGeom prst="stripedRightArrow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2244" name="TextBox 20"/>
            <p:cNvSpPr txBox="1">
              <a:spLocks noChangeArrowheads="1"/>
            </p:cNvSpPr>
            <p:nvPr/>
          </p:nvSpPr>
          <p:spPr bwMode="auto">
            <a:xfrm>
              <a:off x="6802438" y="5106988"/>
              <a:ext cx="957313" cy="12003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 b="1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22 + X</a:t>
              </a: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 b="1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</a:t>
              </a: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 b="1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22 + Y</a:t>
              </a:r>
            </a:p>
          </p:txBody>
        </p:sp>
        <p:sp>
          <p:nvSpPr>
            <p:cNvPr id="52245" name="TextBox 28"/>
            <p:cNvSpPr txBox="1">
              <a:spLocks noChangeArrowheads="1"/>
            </p:cNvSpPr>
            <p:nvPr/>
          </p:nvSpPr>
          <p:spPr bwMode="auto">
            <a:xfrm>
              <a:off x="8011471" y="5802781"/>
              <a:ext cx="1010213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 b="1">
                  <a:solidFill>
                    <a:srgbClr val="0000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Sperm</a:t>
              </a:r>
            </a:p>
          </p:txBody>
        </p:sp>
        <p:sp>
          <p:nvSpPr>
            <p:cNvPr id="52246" name="TextBox 30"/>
            <p:cNvSpPr txBox="1">
              <a:spLocks noChangeArrowheads="1"/>
            </p:cNvSpPr>
            <p:nvPr/>
          </p:nvSpPr>
          <p:spPr bwMode="auto">
            <a:xfrm>
              <a:off x="8001000" y="5103586"/>
              <a:ext cx="1010213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 b="1">
                  <a:solidFill>
                    <a:srgbClr val="0000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Sperm</a:t>
              </a:r>
            </a:p>
          </p:txBody>
        </p:sp>
        <p:sp>
          <p:nvSpPr>
            <p:cNvPr id="52247" name="TextBox 34"/>
            <p:cNvSpPr txBox="1">
              <a:spLocks noChangeArrowheads="1"/>
            </p:cNvSpPr>
            <p:nvPr/>
          </p:nvSpPr>
          <p:spPr bwMode="auto">
            <a:xfrm>
              <a:off x="5378602" y="5183414"/>
              <a:ext cx="1172116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 b="1">
                  <a:solidFill>
                    <a:srgbClr val="0066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Meiosis</a:t>
              </a:r>
            </a:p>
          </p:txBody>
        </p:sp>
      </p:grpSp>
      <p:grpSp>
        <p:nvGrpSpPr>
          <p:cNvPr id="52231" name="Group 1"/>
          <p:cNvGrpSpPr>
            <a:grpSpLocks/>
          </p:cNvGrpSpPr>
          <p:nvPr/>
        </p:nvGrpSpPr>
        <p:grpSpPr bwMode="auto">
          <a:xfrm>
            <a:off x="3116263" y="2060575"/>
            <a:ext cx="2449512" cy="4702175"/>
            <a:chOff x="3115568" y="2060575"/>
            <a:chExt cx="2450030" cy="4702591"/>
          </a:xfrm>
        </p:grpSpPr>
        <p:grpSp>
          <p:nvGrpSpPr>
            <p:cNvPr id="52232" name="Group 7"/>
            <p:cNvGrpSpPr>
              <a:grpSpLocks/>
            </p:cNvGrpSpPr>
            <p:nvPr/>
          </p:nvGrpSpPr>
          <p:grpSpPr bwMode="auto">
            <a:xfrm>
              <a:off x="3344865" y="2566989"/>
              <a:ext cx="1951369" cy="2024406"/>
              <a:chOff x="3635896" y="2348880"/>
              <a:chExt cx="1950468" cy="2023463"/>
            </a:xfrm>
          </p:grpSpPr>
          <p:grpSp>
            <p:nvGrpSpPr>
              <p:cNvPr id="52239" name="Group 3"/>
              <p:cNvGrpSpPr>
                <a:grpSpLocks/>
              </p:cNvGrpSpPr>
              <p:nvPr/>
            </p:nvGrpSpPr>
            <p:grpSpPr bwMode="auto">
              <a:xfrm>
                <a:off x="3689980" y="2348880"/>
                <a:ext cx="1896384" cy="2023463"/>
                <a:chOff x="3689980" y="2348880"/>
                <a:chExt cx="1896384" cy="2023463"/>
              </a:xfrm>
            </p:grpSpPr>
            <p:pic>
              <p:nvPicPr>
                <p:cNvPr id="52241" name="Picture 2" descr="http://www.bioedonline.org/BioEd/cache/file/7F7B262B-618D-49B2-884C8D9703F3F6A6.jpg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2223"/>
                <a:stretch>
                  <a:fillRect/>
                </a:stretch>
              </p:blipFill>
              <p:spPr bwMode="auto">
                <a:xfrm>
                  <a:off x="3689980" y="2348880"/>
                  <a:ext cx="1871136" cy="197772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52242" name="TextBox 1"/>
                <p:cNvSpPr txBox="1">
                  <a:spLocks noChangeArrowheads="1"/>
                </p:cNvSpPr>
                <p:nvPr/>
              </p:nvSpPr>
              <p:spPr bwMode="auto">
                <a:xfrm>
                  <a:off x="5260784" y="3910893"/>
                  <a:ext cx="325580" cy="4614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2400" b="1">
                      <a:solidFill>
                        <a:srgbClr val="FFFFFF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F</a:t>
                  </a:r>
                </a:p>
              </p:txBody>
            </p:sp>
          </p:grpSp>
          <p:sp>
            <p:nvSpPr>
              <p:cNvPr id="52240" name="TextBox 4"/>
              <p:cNvSpPr txBox="1">
                <a:spLocks noChangeArrowheads="1"/>
              </p:cNvSpPr>
              <p:nvPr/>
            </p:nvSpPr>
            <p:spPr bwMode="auto">
              <a:xfrm>
                <a:off x="3635896" y="3910515"/>
                <a:ext cx="505034" cy="4614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US" sz="2400" b="1">
                    <a:solidFill>
                      <a:srgbClr val="FFFFF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2n</a:t>
                </a:r>
              </a:p>
            </p:txBody>
          </p:sp>
        </p:grpSp>
        <p:grpSp>
          <p:nvGrpSpPr>
            <p:cNvPr id="52233" name="Group 9"/>
            <p:cNvGrpSpPr>
              <a:grpSpLocks/>
            </p:cNvGrpSpPr>
            <p:nvPr/>
          </p:nvGrpSpPr>
          <p:grpSpPr bwMode="auto">
            <a:xfrm>
              <a:off x="3349170" y="4800600"/>
              <a:ext cx="1984498" cy="1962566"/>
              <a:chOff x="3639211" y="4581129"/>
              <a:chExt cx="1985031" cy="1963094"/>
            </a:xfrm>
          </p:grpSpPr>
          <p:grpSp>
            <p:nvGrpSpPr>
              <p:cNvPr id="52235" name="Group 2"/>
              <p:cNvGrpSpPr>
                <a:grpSpLocks/>
              </p:cNvGrpSpPr>
              <p:nvPr/>
            </p:nvGrpSpPr>
            <p:grpSpPr bwMode="auto">
              <a:xfrm>
                <a:off x="3695977" y="4581129"/>
                <a:ext cx="1928265" cy="1963094"/>
                <a:chOff x="4820395" y="2852937"/>
                <a:chExt cx="1928265" cy="1963094"/>
              </a:xfrm>
            </p:grpSpPr>
            <p:pic>
              <p:nvPicPr>
                <p:cNvPr id="52237" name="Picture 2" descr="http://www.bioedonline.org/BioEd/cache/file/7F7B262B-618D-49B2-884C8D9703F3F6A6.jpg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50000"/>
                <a:stretch>
                  <a:fillRect/>
                </a:stretch>
              </p:blipFill>
              <p:spPr bwMode="auto">
                <a:xfrm>
                  <a:off x="4820395" y="2852937"/>
                  <a:ext cx="1872503" cy="189116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52238" name="TextBox 8"/>
                <p:cNvSpPr txBox="1">
                  <a:spLocks noChangeArrowheads="1"/>
                </p:cNvSpPr>
                <p:nvPr/>
              </p:nvSpPr>
              <p:spPr bwMode="auto">
                <a:xfrm>
                  <a:off x="6294568" y="4354242"/>
                  <a:ext cx="454092" cy="46178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2400" b="1">
                      <a:solidFill>
                        <a:srgbClr val="FFFFFF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M</a:t>
                  </a:r>
                </a:p>
              </p:txBody>
            </p:sp>
          </p:grpSp>
          <p:sp>
            <p:nvSpPr>
              <p:cNvPr id="52236" name="TextBox 12"/>
              <p:cNvSpPr txBox="1">
                <a:spLocks noChangeArrowheads="1"/>
              </p:cNvSpPr>
              <p:nvPr/>
            </p:nvSpPr>
            <p:spPr bwMode="auto">
              <a:xfrm>
                <a:off x="3639211" y="6072062"/>
                <a:ext cx="505403" cy="4617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US" sz="2400" b="1">
                    <a:solidFill>
                      <a:srgbClr val="FFFFF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2n</a:t>
                </a:r>
              </a:p>
            </p:txBody>
          </p:sp>
        </p:grpSp>
        <p:sp>
          <p:nvSpPr>
            <p:cNvPr id="52234" name="TextBox 35"/>
            <p:cNvSpPr txBox="1">
              <a:spLocks noChangeArrowheads="1"/>
            </p:cNvSpPr>
            <p:nvPr/>
          </p:nvSpPr>
          <p:spPr bwMode="auto">
            <a:xfrm>
              <a:off x="3115568" y="2060575"/>
              <a:ext cx="245003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 b="1">
                  <a:solidFill>
                    <a:srgbClr val="C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Somatic Cells (2n)</a:t>
              </a: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5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ounded Rectangle 72"/>
          <p:cNvSpPr/>
          <p:nvPr/>
        </p:nvSpPr>
        <p:spPr>
          <a:xfrm>
            <a:off x="395288" y="1177925"/>
            <a:ext cx="4333875" cy="2363788"/>
          </a:xfrm>
          <a:prstGeom prst="roundRect">
            <a:avLst>
              <a:gd name="adj" fmla="val 449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72" name="Rounded Rectangle 71"/>
          <p:cNvSpPr/>
          <p:nvPr/>
        </p:nvSpPr>
        <p:spPr>
          <a:xfrm>
            <a:off x="395288" y="3695700"/>
            <a:ext cx="4333875" cy="2730500"/>
          </a:xfrm>
          <a:prstGeom prst="roundRect">
            <a:avLst>
              <a:gd name="adj" fmla="val 449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53252" name="Title 1"/>
          <p:cNvSpPr>
            <a:spLocks noGrp="1"/>
          </p:cNvSpPr>
          <p:nvPr>
            <p:ph type="title"/>
          </p:nvPr>
        </p:nvSpPr>
        <p:spPr>
          <a:xfrm>
            <a:off x="57150" y="219075"/>
            <a:ext cx="4994275" cy="930275"/>
          </a:xfrm>
        </p:spPr>
        <p:txBody>
          <a:bodyPr/>
          <a:lstStyle/>
          <a:p>
            <a:pPr algn="ctr" eaLnBrk="1" hangingPunct="1"/>
            <a:r>
              <a:rPr lang="en-GB" altLang="en-US" sz="2800" b="1" smtClean="0"/>
              <a:t>Production of sex cells (gametes):</a:t>
            </a:r>
            <a:br>
              <a:rPr lang="en-GB" altLang="en-US" sz="2800" b="1" smtClean="0"/>
            </a:br>
            <a:r>
              <a:rPr lang="en-GB" altLang="en-US" sz="3200" b="1" u="sng" smtClean="0">
                <a:solidFill>
                  <a:srgbClr val="FF0000"/>
                </a:solidFill>
              </a:rPr>
              <a:t>Meiosis cell division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088" y="1239838"/>
            <a:ext cx="4246562" cy="2379662"/>
          </a:xfrm>
        </p:spPr>
        <p:txBody>
          <a:bodyPr rtlCol="0">
            <a:normAutofit fontScale="85000" lnSpcReduction="20000"/>
          </a:bodyPr>
          <a:lstStyle/>
          <a:p>
            <a:pPr eaLnBrk="1" fontAlgn="auto" hangingPunct="1">
              <a:lnSpc>
                <a:spcPct val="110000"/>
              </a:lnSpc>
              <a:spcAft>
                <a:spcPts val="0"/>
              </a:spcAft>
              <a:buFont typeface="Wingdings" pitchFamily="2" charset="2"/>
              <a:buChar char="q"/>
              <a:defRPr/>
            </a:pPr>
            <a:r>
              <a:rPr lang="en-GB" sz="2000" u="sng" dirty="0" smtClean="0">
                <a:solidFill>
                  <a:prstClr val="black"/>
                </a:solidFill>
              </a:rPr>
              <a:t>Two rounds of division </a:t>
            </a:r>
            <a:r>
              <a:rPr lang="en-GB" sz="2000" dirty="0">
                <a:solidFill>
                  <a:prstClr val="black"/>
                </a:solidFill>
              </a:rPr>
              <a:t>of 1 parent cell produces </a:t>
            </a:r>
            <a:r>
              <a:rPr lang="en-GB" sz="2000" dirty="0" smtClean="0">
                <a:solidFill>
                  <a:srgbClr val="C00000"/>
                </a:solidFill>
              </a:rPr>
              <a:t>4</a:t>
            </a:r>
            <a:r>
              <a:rPr lang="en-GB" sz="2000" dirty="0" smtClean="0">
                <a:solidFill>
                  <a:prstClr val="black"/>
                </a:solidFill>
              </a:rPr>
              <a:t> </a:t>
            </a:r>
            <a:r>
              <a:rPr lang="en-GB" sz="2000" dirty="0">
                <a:solidFill>
                  <a:prstClr val="black"/>
                </a:solidFill>
              </a:rPr>
              <a:t>daughter cells</a:t>
            </a:r>
          </a:p>
          <a:p>
            <a:pPr eaLnBrk="1" fontAlgn="auto" hangingPunct="1">
              <a:lnSpc>
                <a:spcPct val="110000"/>
              </a:lnSpc>
              <a:spcAft>
                <a:spcPts val="0"/>
              </a:spcAft>
              <a:buFont typeface="Wingdings" pitchFamily="2" charset="2"/>
              <a:buChar char="q"/>
              <a:defRPr/>
            </a:pPr>
            <a:r>
              <a:rPr lang="en-GB" sz="2000" dirty="0">
                <a:solidFill>
                  <a:prstClr val="black"/>
                </a:solidFill>
              </a:rPr>
              <a:t>Chromosome number </a:t>
            </a:r>
            <a:r>
              <a:rPr lang="en-GB" sz="2000" dirty="0" smtClean="0">
                <a:solidFill>
                  <a:prstClr val="black"/>
                </a:solidFill>
              </a:rPr>
              <a:t>becomes half </a:t>
            </a:r>
            <a:r>
              <a:rPr lang="en-GB" sz="2000" dirty="0">
                <a:solidFill>
                  <a:prstClr val="black"/>
                </a:solidFill>
              </a:rPr>
              <a:t>after </a:t>
            </a:r>
            <a:r>
              <a:rPr lang="en-GB" sz="2000" dirty="0" smtClean="0">
                <a:solidFill>
                  <a:prstClr val="black"/>
                </a:solidFill>
              </a:rPr>
              <a:t>Meiosis; i.e. diploid (2n) cell divides to generate haploid (n) gametes- </a:t>
            </a:r>
            <a:r>
              <a:rPr lang="en-GB" sz="2000" u="sng" dirty="0" err="1" smtClean="0">
                <a:solidFill>
                  <a:srgbClr val="C00000"/>
                </a:solidFill>
              </a:rPr>
              <a:t>reductional</a:t>
            </a:r>
            <a:r>
              <a:rPr lang="en-GB" sz="2000" u="sng" dirty="0" smtClean="0">
                <a:solidFill>
                  <a:srgbClr val="C00000"/>
                </a:solidFill>
              </a:rPr>
              <a:t> </a:t>
            </a:r>
            <a:r>
              <a:rPr lang="en-GB" sz="2000" u="sng" dirty="0">
                <a:solidFill>
                  <a:srgbClr val="C00000"/>
                </a:solidFill>
              </a:rPr>
              <a:t>division</a:t>
            </a:r>
          </a:p>
          <a:p>
            <a:pPr eaLnBrk="1" fontAlgn="auto" hangingPunct="1">
              <a:lnSpc>
                <a:spcPct val="110000"/>
              </a:lnSpc>
              <a:spcAft>
                <a:spcPts val="0"/>
              </a:spcAft>
              <a:buFont typeface="Wingdings" pitchFamily="2" charset="2"/>
              <a:buChar char="q"/>
              <a:defRPr/>
            </a:pPr>
            <a:r>
              <a:rPr lang="en-GB" sz="2000" dirty="0">
                <a:solidFill>
                  <a:prstClr val="black"/>
                </a:solidFill>
              </a:rPr>
              <a:t>Replication doubles the genomic content (2c to 4c), </a:t>
            </a:r>
            <a:r>
              <a:rPr lang="en-GB" sz="2000" dirty="0" smtClean="0">
                <a:solidFill>
                  <a:prstClr val="black"/>
                </a:solidFill>
              </a:rPr>
              <a:t>Meiosis reduces </a:t>
            </a:r>
            <a:r>
              <a:rPr lang="en-GB" sz="2000" dirty="0">
                <a:solidFill>
                  <a:prstClr val="black"/>
                </a:solidFill>
              </a:rPr>
              <a:t>it (</a:t>
            </a:r>
            <a:r>
              <a:rPr lang="en-GB" sz="2000" u="sng" dirty="0">
                <a:solidFill>
                  <a:prstClr val="black"/>
                </a:solidFill>
              </a:rPr>
              <a:t>4c to </a:t>
            </a:r>
            <a:r>
              <a:rPr lang="en-GB" sz="2000" u="sng" dirty="0" smtClean="0">
                <a:solidFill>
                  <a:prstClr val="black"/>
                </a:solidFill>
              </a:rPr>
              <a:t>c</a:t>
            </a:r>
            <a:r>
              <a:rPr lang="en-GB" sz="2000" dirty="0" smtClean="0">
                <a:solidFill>
                  <a:prstClr val="black"/>
                </a:solidFill>
              </a:rPr>
              <a:t>)</a:t>
            </a:r>
            <a:endParaRPr lang="en-GB" sz="2000" dirty="0">
              <a:solidFill>
                <a:prstClr val="black"/>
              </a:solidFill>
            </a:endParaRPr>
          </a:p>
        </p:txBody>
      </p:sp>
      <p:grpSp>
        <p:nvGrpSpPr>
          <p:cNvPr id="53254" name="Group 70"/>
          <p:cNvGrpSpPr>
            <a:grpSpLocks/>
          </p:cNvGrpSpPr>
          <p:nvPr/>
        </p:nvGrpSpPr>
        <p:grpSpPr bwMode="auto">
          <a:xfrm>
            <a:off x="5051425" y="46038"/>
            <a:ext cx="3957638" cy="6704012"/>
            <a:chOff x="5245095" y="686036"/>
            <a:chExt cx="3575377" cy="6056080"/>
          </a:xfrm>
        </p:grpSpPr>
        <p:pic>
          <p:nvPicPr>
            <p:cNvPr id="53318" name="Picture 8" descr="figure_17_53.jp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" t="745" r="36128" b="3311"/>
            <a:stretch>
              <a:fillRect/>
            </a:stretch>
          </p:blipFill>
          <p:spPr bwMode="auto">
            <a:xfrm>
              <a:off x="5245095" y="694732"/>
              <a:ext cx="3516822" cy="60473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8DAD2AA-490F-4FF6-B2FE-1F03E0EF0E3C}"/>
                </a:ext>
              </a:extLst>
            </p:cNvPr>
            <p:cNvSpPr/>
            <p:nvPr/>
          </p:nvSpPr>
          <p:spPr>
            <a:xfrm>
              <a:off x="8401695" y="686036"/>
              <a:ext cx="359975" cy="35995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CE572B5-0107-41DC-9289-AD298A4EFCF3}"/>
                </a:ext>
              </a:extLst>
            </p:cNvPr>
            <p:cNvSpPr/>
            <p:nvPr/>
          </p:nvSpPr>
          <p:spPr>
            <a:xfrm>
              <a:off x="8460496" y="5960548"/>
              <a:ext cx="359976" cy="7643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53255" name="TextBox 39"/>
          <p:cNvSpPr txBox="1">
            <a:spLocks noChangeArrowheads="1"/>
          </p:cNvSpPr>
          <p:nvPr/>
        </p:nvSpPr>
        <p:spPr bwMode="auto">
          <a:xfrm>
            <a:off x="2963863" y="5681663"/>
            <a:ext cx="7270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GB" altLang="en-US" sz="1400">
                <a:solidFill>
                  <a:srgbClr val="FF33CC"/>
                </a:solidFill>
                <a:latin typeface="Arial" panose="020B0604020202020204" pitchFamily="34" charset="0"/>
              </a:rPr>
              <a:t>Ovum</a:t>
            </a:r>
          </a:p>
        </p:txBody>
      </p:sp>
      <p:grpSp>
        <p:nvGrpSpPr>
          <p:cNvPr id="53256" name="Group 8"/>
          <p:cNvGrpSpPr>
            <a:grpSpLocks/>
          </p:cNvGrpSpPr>
          <p:nvPr/>
        </p:nvGrpSpPr>
        <p:grpSpPr bwMode="auto">
          <a:xfrm>
            <a:off x="468313" y="3738563"/>
            <a:ext cx="1779587" cy="2660650"/>
            <a:chOff x="-114660" y="1400171"/>
            <a:chExt cx="2670896" cy="3994102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3097E18-CBBB-4D21-A916-D1F791991DF8}"/>
                </a:ext>
              </a:extLst>
            </p:cNvPr>
            <p:cNvSpPr/>
            <p:nvPr/>
          </p:nvSpPr>
          <p:spPr>
            <a:xfrm>
              <a:off x="862207" y="1979267"/>
              <a:ext cx="719546" cy="719701"/>
            </a:xfrm>
            <a:prstGeom prst="ellipse">
              <a:avLst/>
            </a:prstGeom>
            <a:solidFill>
              <a:srgbClr val="663300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GB" sz="1100" dirty="0">
                  <a:solidFill>
                    <a:prstClr val="white"/>
                  </a:solidFill>
                </a:rPr>
                <a:t>2n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CC9E410-3849-47CD-A184-5975E9C22378}"/>
                </a:ext>
              </a:extLst>
            </p:cNvPr>
            <p:cNvSpPr/>
            <p:nvPr/>
          </p:nvSpPr>
          <p:spPr>
            <a:xfrm>
              <a:off x="695425" y="3065968"/>
              <a:ext cx="359772" cy="362234"/>
            </a:xfrm>
            <a:prstGeom prst="ellipse">
              <a:avLst/>
            </a:prstGeom>
            <a:solidFill>
              <a:srgbClr val="663300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GB" sz="1400" dirty="0">
                  <a:solidFill>
                    <a:prstClr val="white"/>
                  </a:solidFill>
                </a:rPr>
                <a:t>n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2EFF7F8-31DB-4C78-B7F0-FCD1CB6F9060}"/>
                </a:ext>
              </a:extLst>
            </p:cNvPr>
            <p:cNvSpPr/>
            <p:nvPr/>
          </p:nvSpPr>
          <p:spPr>
            <a:xfrm>
              <a:off x="1400675" y="3065968"/>
              <a:ext cx="359772" cy="359851"/>
            </a:xfrm>
            <a:prstGeom prst="ellipse">
              <a:avLst/>
            </a:prstGeom>
            <a:solidFill>
              <a:srgbClr val="663300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GB" sz="1400" dirty="0">
                  <a:solidFill>
                    <a:prstClr val="white"/>
                  </a:solidFill>
                </a:rPr>
                <a:t>n</a:t>
              </a:r>
            </a:p>
          </p:txBody>
        </p:sp>
        <p:grpSp>
          <p:nvGrpSpPr>
            <p:cNvPr id="53285" name="Group 13"/>
            <p:cNvGrpSpPr>
              <a:grpSpLocks/>
            </p:cNvGrpSpPr>
            <p:nvPr/>
          </p:nvGrpSpPr>
          <p:grpSpPr bwMode="auto">
            <a:xfrm>
              <a:off x="357188" y="3779838"/>
              <a:ext cx="287337" cy="1158875"/>
              <a:chOff x="686333" y="3426267"/>
              <a:chExt cx="288000" cy="1159588"/>
            </a:xfrm>
          </p:grpSpPr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142451B8-1D5D-4763-9EE4-498A6C74D94F}"/>
                  </a:ext>
                </a:extLst>
              </p:cNvPr>
              <p:cNvSpPr/>
              <p:nvPr/>
            </p:nvSpPr>
            <p:spPr>
              <a:xfrm>
                <a:off x="686240" y="3427332"/>
                <a:ext cx="288960" cy="288535"/>
              </a:xfrm>
              <a:prstGeom prst="ellipse">
                <a:avLst/>
              </a:prstGeom>
              <a:solidFill>
                <a:srgbClr val="663300"/>
              </a:solidFill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GB" sz="1400" dirty="0">
                    <a:solidFill>
                      <a:prstClr val="white"/>
                    </a:solidFill>
                  </a:rPr>
                  <a:t>n</a:t>
                </a:r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4E7519FC-ED97-4703-849C-F3EE9AA53D24}"/>
                  </a:ext>
                </a:extLst>
              </p:cNvPr>
              <p:cNvSpPr/>
              <p:nvPr/>
            </p:nvSpPr>
            <p:spPr>
              <a:xfrm>
                <a:off x="767435" y="3675329"/>
                <a:ext cx="128958" cy="360073"/>
              </a:xfrm>
              <a:prstGeom prst="ellipse">
                <a:avLst/>
              </a:prstGeom>
              <a:solidFill>
                <a:srgbClr val="663300"/>
              </a:solidFill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GB" sz="14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45" name="Freeform: Shape 16">
                <a:extLst>
                  <a:ext uri="{FF2B5EF4-FFF2-40B4-BE49-F238E27FC236}">
                    <a16:creationId xmlns:a16="http://schemas.microsoft.com/office/drawing/2014/main" id="{5BF36A51-84DF-40B5-9250-D182A2B21830}"/>
                  </a:ext>
                </a:extLst>
              </p:cNvPr>
              <p:cNvSpPr/>
              <p:nvPr/>
            </p:nvSpPr>
            <p:spPr>
              <a:xfrm>
                <a:off x="734002" y="4018709"/>
                <a:ext cx="97911" cy="567531"/>
              </a:xfrm>
              <a:custGeom>
                <a:avLst/>
                <a:gdLst>
                  <a:gd name="connsiteX0" fmla="*/ 96982 w 97577"/>
                  <a:gd name="connsiteY0" fmla="*/ 0 h 568037"/>
                  <a:gd name="connsiteX1" fmla="*/ 83127 w 97577"/>
                  <a:gd name="connsiteY1" fmla="*/ 443346 h 568037"/>
                  <a:gd name="connsiteX2" fmla="*/ 0 w 97577"/>
                  <a:gd name="connsiteY2" fmla="*/ 568037 h 5680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7577" h="568037">
                    <a:moveTo>
                      <a:pt x="96982" y="0"/>
                    </a:moveTo>
                    <a:cubicBezTo>
                      <a:pt x="98136" y="174336"/>
                      <a:pt x="99291" y="348673"/>
                      <a:pt x="83127" y="443346"/>
                    </a:cubicBezTo>
                    <a:cubicBezTo>
                      <a:pt x="66963" y="538019"/>
                      <a:pt x="33481" y="553028"/>
                      <a:pt x="0" y="568037"/>
                    </a:cubicBezTo>
                  </a:path>
                </a:pathLst>
              </a:custGeom>
              <a:noFill/>
              <a:ln>
                <a:solidFill>
                  <a:srgbClr val="6633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GB" sz="140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3286" name="Group 17"/>
            <p:cNvGrpSpPr>
              <a:grpSpLocks/>
            </p:cNvGrpSpPr>
            <p:nvPr/>
          </p:nvGrpSpPr>
          <p:grpSpPr bwMode="auto">
            <a:xfrm>
              <a:off x="842963" y="3779838"/>
              <a:ext cx="288925" cy="1158875"/>
              <a:chOff x="686333" y="3426267"/>
              <a:chExt cx="288000" cy="1159588"/>
            </a:xfrm>
          </p:grpSpPr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A6065F15-2B3A-4C3D-B140-D4A83890AA39}"/>
                  </a:ext>
                </a:extLst>
              </p:cNvPr>
              <p:cNvSpPr/>
              <p:nvPr/>
            </p:nvSpPr>
            <p:spPr>
              <a:xfrm>
                <a:off x="686516" y="3427332"/>
                <a:ext cx="287372" cy="288535"/>
              </a:xfrm>
              <a:prstGeom prst="ellipse">
                <a:avLst/>
              </a:prstGeom>
              <a:solidFill>
                <a:srgbClr val="663300"/>
              </a:solidFill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GB" sz="1400" dirty="0">
                    <a:solidFill>
                      <a:prstClr val="white"/>
                    </a:solidFill>
                  </a:rPr>
                  <a:t>n</a:t>
                </a:r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83DCFDF7-A692-46A4-8A7B-813343ADDE24}"/>
                  </a:ext>
                </a:extLst>
              </p:cNvPr>
              <p:cNvSpPr/>
              <p:nvPr/>
            </p:nvSpPr>
            <p:spPr>
              <a:xfrm>
                <a:off x="767265" y="3675329"/>
                <a:ext cx="128249" cy="360073"/>
              </a:xfrm>
              <a:prstGeom prst="ellipse">
                <a:avLst/>
              </a:prstGeom>
              <a:solidFill>
                <a:srgbClr val="663300"/>
              </a:solidFill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GB" sz="14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42" name="Freeform: Shape 20">
                <a:extLst>
                  <a:ext uri="{FF2B5EF4-FFF2-40B4-BE49-F238E27FC236}">
                    <a16:creationId xmlns:a16="http://schemas.microsoft.com/office/drawing/2014/main" id="{2F39E935-C617-46A6-A0F7-C74C13727DB5}"/>
                  </a:ext>
                </a:extLst>
              </p:cNvPr>
              <p:cNvSpPr/>
              <p:nvPr/>
            </p:nvSpPr>
            <p:spPr>
              <a:xfrm>
                <a:off x="734015" y="4018709"/>
                <a:ext cx="97373" cy="567531"/>
              </a:xfrm>
              <a:custGeom>
                <a:avLst/>
                <a:gdLst>
                  <a:gd name="connsiteX0" fmla="*/ 96982 w 97577"/>
                  <a:gd name="connsiteY0" fmla="*/ 0 h 568037"/>
                  <a:gd name="connsiteX1" fmla="*/ 83127 w 97577"/>
                  <a:gd name="connsiteY1" fmla="*/ 443346 h 568037"/>
                  <a:gd name="connsiteX2" fmla="*/ 0 w 97577"/>
                  <a:gd name="connsiteY2" fmla="*/ 568037 h 5680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7577" h="568037">
                    <a:moveTo>
                      <a:pt x="96982" y="0"/>
                    </a:moveTo>
                    <a:cubicBezTo>
                      <a:pt x="98136" y="174336"/>
                      <a:pt x="99291" y="348673"/>
                      <a:pt x="83127" y="443346"/>
                    </a:cubicBezTo>
                    <a:cubicBezTo>
                      <a:pt x="66963" y="538019"/>
                      <a:pt x="33481" y="553028"/>
                      <a:pt x="0" y="568037"/>
                    </a:cubicBezTo>
                  </a:path>
                </a:pathLst>
              </a:custGeom>
              <a:noFill/>
              <a:ln>
                <a:solidFill>
                  <a:srgbClr val="6633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GB" sz="140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3287" name="Group 21"/>
            <p:cNvGrpSpPr>
              <a:grpSpLocks/>
            </p:cNvGrpSpPr>
            <p:nvPr/>
          </p:nvGrpSpPr>
          <p:grpSpPr bwMode="auto">
            <a:xfrm>
              <a:off x="1343025" y="3771900"/>
              <a:ext cx="287338" cy="1160463"/>
              <a:chOff x="686333" y="3426267"/>
              <a:chExt cx="288000" cy="1159588"/>
            </a:xfrm>
          </p:grpSpPr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EB459ADF-45AE-4895-9C78-5B75DCAF303F}"/>
                  </a:ext>
                </a:extLst>
              </p:cNvPr>
              <p:cNvSpPr/>
              <p:nvPr/>
            </p:nvSpPr>
            <p:spPr>
              <a:xfrm>
                <a:off x="686801" y="3425737"/>
                <a:ext cx="286571" cy="288140"/>
              </a:xfrm>
              <a:prstGeom prst="ellipse">
                <a:avLst/>
              </a:prstGeom>
              <a:solidFill>
                <a:srgbClr val="663300"/>
              </a:solidFill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GB" sz="1400" dirty="0">
                    <a:solidFill>
                      <a:prstClr val="white"/>
                    </a:solidFill>
                  </a:rPr>
                  <a:t>n</a:t>
                </a:r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ACFCDB76-EAF1-4E77-9EBD-DDEB93CBDF79}"/>
                  </a:ext>
                </a:extLst>
              </p:cNvPr>
              <p:cNvSpPr/>
              <p:nvPr/>
            </p:nvSpPr>
            <p:spPr>
              <a:xfrm>
                <a:off x="765607" y="3675777"/>
                <a:ext cx="131346" cy="359579"/>
              </a:xfrm>
              <a:prstGeom prst="ellipse">
                <a:avLst/>
              </a:prstGeom>
              <a:solidFill>
                <a:srgbClr val="663300"/>
              </a:solidFill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GB" sz="14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39" name="Freeform: Shape 24">
                <a:extLst>
                  <a:ext uri="{FF2B5EF4-FFF2-40B4-BE49-F238E27FC236}">
                    <a16:creationId xmlns:a16="http://schemas.microsoft.com/office/drawing/2014/main" id="{0C732CE3-85E3-46D5-940E-A0E41E29FE6F}"/>
                  </a:ext>
                </a:extLst>
              </p:cNvPr>
              <p:cNvSpPr/>
              <p:nvPr/>
            </p:nvSpPr>
            <p:spPr>
              <a:xfrm>
                <a:off x="734563" y="4016305"/>
                <a:ext cx="95524" cy="569136"/>
              </a:xfrm>
              <a:custGeom>
                <a:avLst/>
                <a:gdLst>
                  <a:gd name="connsiteX0" fmla="*/ 96982 w 97577"/>
                  <a:gd name="connsiteY0" fmla="*/ 0 h 568037"/>
                  <a:gd name="connsiteX1" fmla="*/ 83127 w 97577"/>
                  <a:gd name="connsiteY1" fmla="*/ 443346 h 568037"/>
                  <a:gd name="connsiteX2" fmla="*/ 0 w 97577"/>
                  <a:gd name="connsiteY2" fmla="*/ 568037 h 5680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7577" h="568037">
                    <a:moveTo>
                      <a:pt x="96982" y="0"/>
                    </a:moveTo>
                    <a:cubicBezTo>
                      <a:pt x="98136" y="174336"/>
                      <a:pt x="99291" y="348673"/>
                      <a:pt x="83127" y="443346"/>
                    </a:cubicBezTo>
                    <a:cubicBezTo>
                      <a:pt x="66963" y="538019"/>
                      <a:pt x="33481" y="553028"/>
                      <a:pt x="0" y="568037"/>
                    </a:cubicBezTo>
                  </a:path>
                </a:pathLst>
              </a:custGeom>
              <a:noFill/>
              <a:ln>
                <a:solidFill>
                  <a:srgbClr val="6633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GB" sz="140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3288" name="Group 25"/>
            <p:cNvGrpSpPr>
              <a:grpSpLocks/>
            </p:cNvGrpSpPr>
            <p:nvPr/>
          </p:nvGrpSpPr>
          <p:grpSpPr bwMode="auto">
            <a:xfrm>
              <a:off x="1868488" y="3779838"/>
              <a:ext cx="288925" cy="1158875"/>
              <a:chOff x="686333" y="3426267"/>
              <a:chExt cx="288000" cy="1159588"/>
            </a:xfrm>
          </p:grpSpPr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EA1B4C2C-B7D4-4BDB-B797-71BE0C5B51CA}"/>
                  </a:ext>
                </a:extLst>
              </p:cNvPr>
              <p:cNvSpPr/>
              <p:nvPr/>
            </p:nvSpPr>
            <p:spPr>
              <a:xfrm>
                <a:off x="685513" y="3427332"/>
                <a:ext cx="289747" cy="288535"/>
              </a:xfrm>
              <a:prstGeom prst="ellipse">
                <a:avLst/>
              </a:prstGeom>
              <a:solidFill>
                <a:srgbClr val="663300"/>
              </a:solidFill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GB" sz="1400" dirty="0">
                    <a:solidFill>
                      <a:prstClr val="white"/>
                    </a:solidFill>
                  </a:rPr>
                  <a:t>n</a:t>
                </a:r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2B6A403B-8E3A-4B6D-A27D-AB48BBBFD962}"/>
                  </a:ext>
                </a:extLst>
              </p:cNvPr>
              <p:cNvSpPr/>
              <p:nvPr/>
            </p:nvSpPr>
            <p:spPr>
              <a:xfrm>
                <a:off x="766262" y="3675329"/>
                <a:ext cx="130623" cy="360073"/>
              </a:xfrm>
              <a:prstGeom prst="ellipse">
                <a:avLst/>
              </a:prstGeom>
              <a:solidFill>
                <a:srgbClr val="663300"/>
              </a:solidFill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GB" sz="14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Freeform: Shape 28">
                <a:extLst>
                  <a:ext uri="{FF2B5EF4-FFF2-40B4-BE49-F238E27FC236}">
                    <a16:creationId xmlns:a16="http://schemas.microsoft.com/office/drawing/2014/main" id="{B9389736-6929-4CD8-B843-53460DCB9921}"/>
                  </a:ext>
                </a:extLst>
              </p:cNvPr>
              <p:cNvSpPr/>
              <p:nvPr/>
            </p:nvSpPr>
            <p:spPr>
              <a:xfrm>
                <a:off x="733013" y="4018709"/>
                <a:ext cx="99749" cy="567531"/>
              </a:xfrm>
              <a:custGeom>
                <a:avLst/>
                <a:gdLst>
                  <a:gd name="connsiteX0" fmla="*/ 96982 w 97577"/>
                  <a:gd name="connsiteY0" fmla="*/ 0 h 568037"/>
                  <a:gd name="connsiteX1" fmla="*/ 83127 w 97577"/>
                  <a:gd name="connsiteY1" fmla="*/ 443346 h 568037"/>
                  <a:gd name="connsiteX2" fmla="*/ 0 w 97577"/>
                  <a:gd name="connsiteY2" fmla="*/ 568037 h 5680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7577" h="568037">
                    <a:moveTo>
                      <a:pt x="96982" y="0"/>
                    </a:moveTo>
                    <a:cubicBezTo>
                      <a:pt x="98136" y="174336"/>
                      <a:pt x="99291" y="348673"/>
                      <a:pt x="83127" y="443346"/>
                    </a:cubicBezTo>
                    <a:cubicBezTo>
                      <a:pt x="66963" y="538019"/>
                      <a:pt x="33481" y="553028"/>
                      <a:pt x="0" y="568037"/>
                    </a:cubicBezTo>
                  </a:path>
                </a:pathLst>
              </a:custGeom>
              <a:noFill/>
              <a:ln>
                <a:solidFill>
                  <a:srgbClr val="6633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GB" sz="140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53289" name="TextBox 1"/>
            <p:cNvSpPr txBox="1">
              <a:spLocks noChangeArrowheads="1"/>
            </p:cNvSpPr>
            <p:nvPr/>
          </p:nvSpPr>
          <p:spPr bwMode="auto">
            <a:xfrm>
              <a:off x="-114660" y="1400171"/>
              <a:ext cx="2670896" cy="508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GB" altLang="en-US" sz="1600">
                  <a:solidFill>
                    <a:srgbClr val="0000FF"/>
                  </a:solidFill>
                  <a:latin typeface="Arial" panose="020B0604020202020204" pitchFamily="34" charset="0"/>
                </a:rPr>
                <a:t>Spermatogenesis</a:t>
              </a:r>
            </a:p>
          </p:txBody>
        </p:sp>
        <p:sp>
          <p:nvSpPr>
            <p:cNvPr id="53290" name="TextBox 2"/>
            <p:cNvSpPr txBox="1">
              <a:spLocks noChangeArrowheads="1"/>
            </p:cNvSpPr>
            <p:nvPr/>
          </p:nvSpPr>
          <p:spPr bwMode="auto">
            <a:xfrm>
              <a:off x="567231" y="4932363"/>
              <a:ext cx="1203372" cy="4619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GB" altLang="en-US" sz="1400">
                  <a:solidFill>
                    <a:srgbClr val="0000FF"/>
                  </a:solidFill>
                  <a:latin typeface="Arial" panose="020B0604020202020204" pitchFamily="34" charset="0"/>
                </a:rPr>
                <a:t>Sperms</a:t>
              </a:r>
            </a:p>
          </p:txBody>
        </p:sp>
        <p:grpSp>
          <p:nvGrpSpPr>
            <p:cNvPr id="53291" name="Group 36"/>
            <p:cNvGrpSpPr>
              <a:grpSpLocks/>
            </p:cNvGrpSpPr>
            <p:nvPr/>
          </p:nvGrpSpPr>
          <p:grpSpPr bwMode="auto">
            <a:xfrm>
              <a:off x="842963" y="2706688"/>
              <a:ext cx="755650" cy="379412"/>
              <a:chOff x="593910" y="2276952"/>
              <a:chExt cx="756000" cy="378340"/>
            </a:xfrm>
          </p:grpSpPr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133E328B-11C1-4108-A35E-1193EDBAB26D}"/>
                  </a:ext>
                </a:extLst>
              </p:cNvPr>
              <p:cNvCxnSpPr/>
              <p:nvPr/>
            </p:nvCxnSpPr>
            <p:spPr>
              <a:xfrm>
                <a:off x="594093" y="2464118"/>
                <a:ext cx="755634" cy="0"/>
              </a:xfrm>
              <a:prstGeom prst="line">
                <a:avLst/>
              </a:prstGeom>
              <a:ln w="19050">
                <a:solidFill>
                  <a:srgbClr val="6633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643FBB3B-25BB-4DEA-8E7C-4A2A2F758A8F}"/>
                  </a:ext>
                </a:extLst>
              </p:cNvPr>
              <p:cNvCxnSpPr/>
              <p:nvPr/>
            </p:nvCxnSpPr>
            <p:spPr>
              <a:xfrm>
                <a:off x="596476" y="2464118"/>
                <a:ext cx="0" cy="180605"/>
              </a:xfrm>
              <a:prstGeom prst="line">
                <a:avLst/>
              </a:prstGeom>
              <a:ln w="19050">
                <a:solidFill>
                  <a:srgbClr val="6633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665D04A7-C952-4749-B101-6F4211BE3B80}"/>
                  </a:ext>
                </a:extLst>
              </p:cNvPr>
              <p:cNvCxnSpPr/>
              <p:nvPr/>
            </p:nvCxnSpPr>
            <p:spPr>
              <a:xfrm>
                <a:off x="1347344" y="2473624"/>
                <a:ext cx="0" cy="180605"/>
              </a:xfrm>
              <a:prstGeom prst="line">
                <a:avLst/>
              </a:prstGeom>
              <a:ln w="19050">
                <a:solidFill>
                  <a:srgbClr val="6633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D1D3AE9B-6006-4772-8E5F-0E4FFB07FFAE}"/>
                  </a:ext>
                </a:extLst>
              </p:cNvPr>
              <p:cNvCxnSpPr/>
              <p:nvPr/>
            </p:nvCxnSpPr>
            <p:spPr>
              <a:xfrm>
                <a:off x="973101" y="2276385"/>
                <a:ext cx="0" cy="180605"/>
              </a:xfrm>
              <a:prstGeom prst="line">
                <a:avLst/>
              </a:prstGeom>
              <a:ln w="19050">
                <a:solidFill>
                  <a:srgbClr val="6633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3292" name="Group 54"/>
            <p:cNvGrpSpPr>
              <a:grpSpLocks/>
            </p:cNvGrpSpPr>
            <p:nvPr/>
          </p:nvGrpSpPr>
          <p:grpSpPr bwMode="auto">
            <a:xfrm>
              <a:off x="500063" y="3408363"/>
              <a:ext cx="504825" cy="377825"/>
              <a:chOff x="593910" y="2276952"/>
              <a:chExt cx="504016" cy="378340"/>
            </a:xfrm>
          </p:grpSpPr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47253305-13CA-44BF-85E4-EC9C40B317BF}"/>
                  </a:ext>
                </a:extLst>
              </p:cNvPr>
              <p:cNvCxnSpPr/>
              <p:nvPr/>
            </p:nvCxnSpPr>
            <p:spPr>
              <a:xfrm>
                <a:off x="593898" y="2463863"/>
                <a:ext cx="504302" cy="0"/>
              </a:xfrm>
              <a:prstGeom prst="line">
                <a:avLst/>
              </a:prstGeom>
              <a:ln w="19050">
                <a:solidFill>
                  <a:srgbClr val="6633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FE87D93C-53B3-4568-BFB8-D2B26E233101}"/>
                  </a:ext>
                </a:extLst>
              </p:cNvPr>
              <p:cNvCxnSpPr/>
              <p:nvPr/>
            </p:nvCxnSpPr>
            <p:spPr>
              <a:xfrm>
                <a:off x="596276" y="2463863"/>
                <a:ext cx="0" cy="181364"/>
              </a:xfrm>
              <a:prstGeom prst="line">
                <a:avLst/>
              </a:prstGeom>
              <a:ln w="19050">
                <a:solidFill>
                  <a:srgbClr val="6633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3AD25728-D96D-4F74-8B85-686DD8D3C582}"/>
                  </a:ext>
                </a:extLst>
              </p:cNvPr>
              <p:cNvCxnSpPr/>
              <p:nvPr/>
            </p:nvCxnSpPr>
            <p:spPr>
              <a:xfrm>
                <a:off x="1098200" y="2475795"/>
                <a:ext cx="0" cy="178977"/>
              </a:xfrm>
              <a:prstGeom prst="line">
                <a:avLst/>
              </a:prstGeom>
              <a:ln w="19050">
                <a:solidFill>
                  <a:srgbClr val="6633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3C6D463D-A9D6-479A-A576-CF5206AD7276}"/>
                  </a:ext>
                </a:extLst>
              </p:cNvPr>
              <p:cNvCxnSpPr/>
              <p:nvPr/>
            </p:nvCxnSpPr>
            <p:spPr>
              <a:xfrm>
                <a:off x="941200" y="2277726"/>
                <a:ext cx="0" cy="178978"/>
              </a:xfrm>
              <a:prstGeom prst="line">
                <a:avLst/>
              </a:prstGeom>
              <a:ln w="19050">
                <a:solidFill>
                  <a:srgbClr val="6633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3293" name="Group 59"/>
            <p:cNvGrpSpPr>
              <a:grpSpLocks/>
            </p:cNvGrpSpPr>
            <p:nvPr/>
          </p:nvGrpSpPr>
          <p:grpSpPr bwMode="auto">
            <a:xfrm>
              <a:off x="1474788" y="3414713"/>
              <a:ext cx="515937" cy="377825"/>
              <a:chOff x="836838" y="2276952"/>
              <a:chExt cx="515104" cy="378340"/>
            </a:xfrm>
          </p:grpSpPr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EA13F980-301C-48AE-8002-33750E67EB5B}"/>
                  </a:ext>
                </a:extLst>
              </p:cNvPr>
              <p:cNvCxnSpPr/>
              <p:nvPr/>
            </p:nvCxnSpPr>
            <p:spPr>
              <a:xfrm>
                <a:off x="843722" y="2464664"/>
                <a:ext cx="506674" cy="0"/>
              </a:xfrm>
              <a:prstGeom prst="line">
                <a:avLst/>
              </a:prstGeom>
              <a:ln w="19050">
                <a:solidFill>
                  <a:srgbClr val="6633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3C96074A-227A-4F4F-9DF1-9BB2FD2F58B2}"/>
                  </a:ext>
                </a:extLst>
              </p:cNvPr>
              <p:cNvCxnSpPr/>
              <p:nvPr/>
            </p:nvCxnSpPr>
            <p:spPr>
              <a:xfrm>
                <a:off x="836585" y="2464664"/>
                <a:ext cx="0" cy="181364"/>
              </a:xfrm>
              <a:prstGeom prst="line">
                <a:avLst/>
              </a:prstGeom>
              <a:ln w="19050">
                <a:solidFill>
                  <a:srgbClr val="6633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6565DCBD-D959-49B9-92E9-9CA14C0A9E3F}"/>
                  </a:ext>
                </a:extLst>
              </p:cNvPr>
              <p:cNvCxnSpPr/>
              <p:nvPr/>
            </p:nvCxnSpPr>
            <p:spPr>
              <a:xfrm>
                <a:off x="1352775" y="2476595"/>
                <a:ext cx="0" cy="178978"/>
              </a:xfrm>
              <a:prstGeom prst="line">
                <a:avLst/>
              </a:prstGeom>
              <a:ln w="19050">
                <a:solidFill>
                  <a:srgbClr val="6633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40F850D7-A764-4E39-A9BA-5E90FF4DE4E4}"/>
                  </a:ext>
                </a:extLst>
              </p:cNvPr>
              <p:cNvCxnSpPr/>
              <p:nvPr/>
            </p:nvCxnSpPr>
            <p:spPr>
              <a:xfrm>
                <a:off x="941250" y="2276140"/>
                <a:ext cx="0" cy="178978"/>
              </a:xfrm>
              <a:prstGeom prst="line">
                <a:avLst/>
              </a:prstGeom>
              <a:ln w="19050">
                <a:solidFill>
                  <a:srgbClr val="6633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3257" name="TextBox 38"/>
          <p:cNvSpPr txBox="1">
            <a:spLocks noChangeArrowheads="1"/>
          </p:cNvSpPr>
          <p:nvPr/>
        </p:nvSpPr>
        <p:spPr bwMode="auto">
          <a:xfrm>
            <a:off x="2058988" y="4779963"/>
            <a:ext cx="112236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GB" altLang="en-US" sz="1800">
                <a:solidFill>
                  <a:srgbClr val="FF0000"/>
                </a:solidFill>
                <a:latin typeface="Arial" panose="020B0604020202020204" pitchFamily="34" charset="0"/>
              </a:rPr>
              <a:t>Meiosis</a:t>
            </a:r>
          </a:p>
        </p:txBody>
      </p:sp>
      <p:grpSp>
        <p:nvGrpSpPr>
          <p:cNvPr id="53258" name="Group 46"/>
          <p:cNvGrpSpPr>
            <a:grpSpLocks/>
          </p:cNvGrpSpPr>
          <p:nvPr/>
        </p:nvGrpSpPr>
        <p:grpSpPr bwMode="auto">
          <a:xfrm>
            <a:off x="3116263" y="3738563"/>
            <a:ext cx="1435100" cy="1951037"/>
            <a:chOff x="2778763" y="1400171"/>
            <a:chExt cx="2153277" cy="2928903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70C6E222-CDA4-4D87-9777-F5A89CB3C455}"/>
                </a:ext>
              </a:extLst>
            </p:cNvPr>
            <p:cNvSpPr/>
            <p:nvPr/>
          </p:nvSpPr>
          <p:spPr>
            <a:xfrm>
              <a:off x="3605297" y="1979278"/>
              <a:ext cx="721730" cy="719714"/>
            </a:xfrm>
            <a:prstGeom prst="ellipse">
              <a:avLst/>
            </a:prstGeom>
            <a:solidFill>
              <a:srgbClr val="540054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GB" sz="1100" dirty="0">
                  <a:solidFill>
                    <a:prstClr val="white"/>
                  </a:solidFill>
                </a:rPr>
                <a:t>2n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052F1D66-FCA6-47C9-996F-B0E826F94B71}"/>
                </a:ext>
              </a:extLst>
            </p:cNvPr>
            <p:cNvSpPr/>
            <p:nvPr/>
          </p:nvSpPr>
          <p:spPr>
            <a:xfrm>
              <a:off x="3438561" y="3065999"/>
              <a:ext cx="362055" cy="362240"/>
            </a:xfrm>
            <a:prstGeom prst="ellipse">
              <a:avLst/>
            </a:prstGeom>
            <a:solidFill>
              <a:srgbClr val="540054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GB" sz="1400" dirty="0">
                  <a:solidFill>
                    <a:prstClr val="white"/>
                  </a:solidFill>
                </a:rPr>
                <a:t>n</a:t>
              </a: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F7265638-7892-4CB8-90C7-DC6C7D3304A4}"/>
                </a:ext>
              </a:extLst>
            </p:cNvPr>
            <p:cNvSpPr/>
            <p:nvPr/>
          </p:nvSpPr>
          <p:spPr>
            <a:xfrm>
              <a:off x="4145999" y="3065999"/>
              <a:ext cx="359673" cy="359858"/>
            </a:xfrm>
            <a:prstGeom prst="ellipse">
              <a:avLst/>
            </a:prstGeom>
            <a:solidFill>
              <a:srgbClr val="540054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GB" sz="1400" dirty="0">
                  <a:solidFill>
                    <a:prstClr val="white"/>
                  </a:solidFill>
                </a:rPr>
                <a:t>n</a:t>
              </a: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680DE7E0-6F39-4DCF-8F64-01D66EFA7B1B}"/>
                </a:ext>
              </a:extLst>
            </p:cNvPr>
            <p:cNvSpPr/>
            <p:nvPr/>
          </p:nvSpPr>
          <p:spPr>
            <a:xfrm>
              <a:off x="4086449" y="3780947"/>
              <a:ext cx="359674" cy="359858"/>
            </a:xfrm>
            <a:prstGeom prst="ellipse">
              <a:avLst/>
            </a:prstGeom>
            <a:solidFill>
              <a:srgbClr val="540054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GB" sz="1400" dirty="0">
                  <a:solidFill>
                    <a:prstClr val="white"/>
                  </a:solidFill>
                </a:rPr>
                <a:t>n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CA0CE678-DB54-4B90-B1C1-3B2A421E4DBA}"/>
                </a:ext>
              </a:extLst>
            </p:cNvPr>
            <p:cNvSpPr/>
            <p:nvPr/>
          </p:nvSpPr>
          <p:spPr>
            <a:xfrm>
              <a:off x="4572366" y="3780947"/>
              <a:ext cx="359674" cy="359858"/>
            </a:xfrm>
            <a:prstGeom prst="ellipse">
              <a:avLst/>
            </a:prstGeom>
            <a:solidFill>
              <a:srgbClr val="540054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GB" sz="1400" dirty="0">
                  <a:solidFill>
                    <a:prstClr val="white"/>
                  </a:solidFill>
                </a:rPr>
                <a:t>n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CC07B75F-840C-43AF-94E1-399CA4655D15}"/>
                </a:ext>
              </a:extLst>
            </p:cNvPr>
            <p:cNvSpPr/>
            <p:nvPr/>
          </p:nvSpPr>
          <p:spPr>
            <a:xfrm>
              <a:off x="3490963" y="3790480"/>
              <a:ext cx="362055" cy="359858"/>
            </a:xfrm>
            <a:prstGeom prst="ellipse">
              <a:avLst/>
            </a:prstGeom>
            <a:solidFill>
              <a:srgbClr val="540054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GB" sz="1400" dirty="0">
                  <a:solidFill>
                    <a:prstClr val="white"/>
                  </a:solidFill>
                </a:rPr>
                <a:t>n</a:t>
              </a: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BDA2CAC3-66C7-46A1-84E9-44E1E30B8930}"/>
                </a:ext>
              </a:extLst>
            </p:cNvPr>
            <p:cNvSpPr/>
            <p:nvPr/>
          </p:nvSpPr>
          <p:spPr>
            <a:xfrm>
              <a:off x="2778763" y="3788097"/>
              <a:ext cx="540700" cy="540977"/>
            </a:xfrm>
            <a:prstGeom prst="ellipse">
              <a:avLst/>
            </a:prstGeom>
            <a:solidFill>
              <a:srgbClr val="540054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GB" sz="1400" dirty="0">
                  <a:solidFill>
                    <a:prstClr val="white"/>
                  </a:solidFill>
                </a:rPr>
                <a:t>n</a:t>
              </a:r>
            </a:p>
          </p:txBody>
        </p:sp>
        <p:sp>
          <p:nvSpPr>
            <p:cNvPr id="53266" name="TextBox 37"/>
            <p:cNvSpPr txBox="1">
              <a:spLocks noChangeArrowheads="1"/>
            </p:cNvSpPr>
            <p:nvPr/>
          </p:nvSpPr>
          <p:spPr bwMode="auto">
            <a:xfrm>
              <a:off x="3092036" y="1400171"/>
              <a:ext cx="1747076" cy="508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GB" altLang="en-US" sz="1600">
                  <a:solidFill>
                    <a:srgbClr val="FF33CC"/>
                  </a:solidFill>
                  <a:latin typeface="Arial" panose="020B0604020202020204" pitchFamily="34" charset="0"/>
                </a:rPr>
                <a:t>Oogenesis</a:t>
              </a:r>
            </a:p>
          </p:txBody>
        </p:sp>
        <p:grpSp>
          <p:nvGrpSpPr>
            <p:cNvPr id="53267" name="Group 49"/>
            <p:cNvGrpSpPr>
              <a:grpSpLocks/>
            </p:cNvGrpSpPr>
            <p:nvPr/>
          </p:nvGrpSpPr>
          <p:grpSpPr bwMode="auto">
            <a:xfrm>
              <a:off x="3587750" y="2684463"/>
              <a:ext cx="755650" cy="377825"/>
              <a:chOff x="593910" y="2276952"/>
              <a:chExt cx="756000" cy="378340"/>
            </a:xfrm>
          </p:grpSpPr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9C5B7733-A561-4476-9633-A7CE975731F0}"/>
                  </a:ext>
                </a:extLst>
              </p:cNvPr>
              <p:cNvCxnSpPr/>
              <p:nvPr/>
            </p:nvCxnSpPr>
            <p:spPr>
              <a:xfrm>
                <a:off x="594784" y="2463324"/>
                <a:ext cx="755425" cy="0"/>
              </a:xfrm>
              <a:prstGeom prst="line">
                <a:avLst/>
              </a:prstGeom>
              <a:ln w="1905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BAC0F8A8-EDD6-4278-9D7A-BB5B31C5D9BE}"/>
                  </a:ext>
                </a:extLst>
              </p:cNvPr>
              <p:cNvCxnSpPr/>
              <p:nvPr/>
            </p:nvCxnSpPr>
            <p:spPr>
              <a:xfrm>
                <a:off x="597166" y="2463324"/>
                <a:ext cx="0" cy="181367"/>
              </a:xfrm>
              <a:prstGeom prst="line">
                <a:avLst/>
              </a:prstGeom>
              <a:ln w="1905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2458026E-2896-4AC7-B22D-B0E5448EBB67}"/>
                  </a:ext>
                </a:extLst>
              </p:cNvPr>
              <p:cNvCxnSpPr/>
              <p:nvPr/>
            </p:nvCxnSpPr>
            <p:spPr>
              <a:xfrm>
                <a:off x="1347826" y="2475257"/>
                <a:ext cx="0" cy="178980"/>
              </a:xfrm>
              <a:prstGeom prst="line">
                <a:avLst/>
              </a:prstGeom>
              <a:ln w="1905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62DB4928-7D24-4CFE-B403-3FFBAEE70A3F}"/>
                  </a:ext>
                </a:extLst>
              </p:cNvPr>
              <p:cNvCxnSpPr/>
              <p:nvPr/>
            </p:nvCxnSpPr>
            <p:spPr>
              <a:xfrm>
                <a:off x="973687" y="2277184"/>
                <a:ext cx="0" cy="178982"/>
              </a:xfrm>
              <a:prstGeom prst="line">
                <a:avLst/>
              </a:prstGeom>
              <a:ln w="1905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3268" name="Group 65"/>
            <p:cNvGrpSpPr>
              <a:grpSpLocks/>
            </p:cNvGrpSpPr>
            <p:nvPr/>
          </p:nvGrpSpPr>
          <p:grpSpPr bwMode="auto">
            <a:xfrm>
              <a:off x="3033713" y="3403600"/>
              <a:ext cx="650875" cy="369888"/>
              <a:chOff x="352939" y="2276952"/>
              <a:chExt cx="650799" cy="370710"/>
            </a:xfrm>
          </p:grpSpPr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3693EDE9-0AFA-41F6-B5FE-429703C573B4}"/>
                  </a:ext>
                </a:extLst>
              </p:cNvPr>
              <p:cNvCxnSpPr/>
              <p:nvPr/>
            </p:nvCxnSpPr>
            <p:spPr>
              <a:xfrm>
                <a:off x="352856" y="2464061"/>
                <a:ext cx="647813" cy="0"/>
              </a:xfrm>
              <a:prstGeom prst="line">
                <a:avLst/>
              </a:prstGeom>
              <a:ln w="1905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31CC2FB7-A163-4D06-A3CC-287C6146AB8E}"/>
                  </a:ext>
                </a:extLst>
              </p:cNvPr>
              <p:cNvCxnSpPr/>
              <p:nvPr/>
            </p:nvCxnSpPr>
            <p:spPr>
              <a:xfrm>
                <a:off x="355239" y="2464061"/>
                <a:ext cx="0" cy="181523"/>
              </a:xfrm>
              <a:prstGeom prst="line">
                <a:avLst/>
              </a:prstGeom>
              <a:ln w="1905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F9452C75-63F8-43E9-B45E-0381BA1F1B25}"/>
                  </a:ext>
                </a:extLst>
              </p:cNvPr>
              <p:cNvCxnSpPr/>
              <p:nvPr/>
            </p:nvCxnSpPr>
            <p:spPr>
              <a:xfrm>
                <a:off x="1003052" y="2468838"/>
                <a:ext cx="0" cy="179135"/>
              </a:xfrm>
              <a:prstGeom prst="line">
                <a:avLst/>
              </a:prstGeom>
              <a:ln w="1905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974F42CB-08C4-4DB9-9153-5E9521F33611}"/>
                  </a:ext>
                </a:extLst>
              </p:cNvPr>
              <p:cNvCxnSpPr/>
              <p:nvPr/>
            </p:nvCxnSpPr>
            <p:spPr>
              <a:xfrm>
                <a:off x="938747" y="2277761"/>
                <a:ext cx="0" cy="179135"/>
              </a:xfrm>
              <a:prstGeom prst="line">
                <a:avLst/>
              </a:prstGeom>
              <a:ln w="1905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3269" name="Group 70"/>
            <p:cNvGrpSpPr>
              <a:grpSpLocks/>
            </p:cNvGrpSpPr>
            <p:nvPr/>
          </p:nvGrpSpPr>
          <p:grpSpPr bwMode="auto">
            <a:xfrm>
              <a:off x="4256088" y="3409950"/>
              <a:ext cx="509587" cy="379413"/>
              <a:chOff x="844458" y="2276952"/>
              <a:chExt cx="508378" cy="378340"/>
            </a:xfrm>
          </p:grpSpPr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0C9642E1-9335-45F6-A3D6-1974476D4BCD}"/>
                  </a:ext>
                </a:extLst>
              </p:cNvPr>
              <p:cNvCxnSpPr/>
              <p:nvPr/>
            </p:nvCxnSpPr>
            <p:spPr>
              <a:xfrm>
                <a:off x="843939" y="2466292"/>
                <a:ext cx="503774" cy="0"/>
              </a:xfrm>
              <a:prstGeom prst="line">
                <a:avLst/>
              </a:prstGeom>
              <a:ln w="1905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C31830E9-51A0-4655-BB76-2E35AB520EB3}"/>
                  </a:ext>
                </a:extLst>
              </p:cNvPr>
              <p:cNvCxnSpPr/>
              <p:nvPr/>
            </p:nvCxnSpPr>
            <p:spPr>
              <a:xfrm>
                <a:off x="846314" y="2466292"/>
                <a:ext cx="0" cy="180608"/>
              </a:xfrm>
              <a:prstGeom prst="line">
                <a:avLst/>
              </a:prstGeom>
              <a:ln w="1905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B883BB9E-C7AC-4EAF-810E-84D3A3C3F287}"/>
                  </a:ext>
                </a:extLst>
              </p:cNvPr>
              <p:cNvCxnSpPr/>
              <p:nvPr/>
            </p:nvCxnSpPr>
            <p:spPr>
              <a:xfrm>
                <a:off x="1352465" y="2475798"/>
                <a:ext cx="0" cy="180608"/>
              </a:xfrm>
              <a:prstGeom prst="line">
                <a:avLst/>
              </a:prstGeom>
              <a:ln w="1905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38678760-02D4-4C16-BD30-4B6B1EA84498}"/>
                  </a:ext>
                </a:extLst>
              </p:cNvPr>
              <p:cNvCxnSpPr/>
              <p:nvPr/>
            </p:nvCxnSpPr>
            <p:spPr>
              <a:xfrm>
                <a:off x="941366" y="2276178"/>
                <a:ext cx="0" cy="180608"/>
              </a:xfrm>
              <a:prstGeom prst="line">
                <a:avLst/>
              </a:prstGeom>
              <a:ln w="1905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/>
          </p:cNvPr>
          <p:cNvSpPr>
            <a:spLocks noGrp="1"/>
          </p:cNvSpPr>
          <p:nvPr>
            <p:ph type="title"/>
          </p:nvPr>
        </p:nvSpPr>
        <p:spPr>
          <a:xfrm>
            <a:off x="515938" y="336550"/>
            <a:ext cx="8145462" cy="6223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GB" sz="3200" b="1" dirty="0" smtClean="0">
                <a:solidFill>
                  <a:srgbClr val="FBBDD3"/>
                </a:solidFill>
              </a:rPr>
              <a:t>Microscopy </a:t>
            </a:r>
            <a:r>
              <a:rPr lang="en-GB" sz="3200" b="1" dirty="0">
                <a:solidFill>
                  <a:srgbClr val="FBBDD3"/>
                </a:solidFill>
              </a:rPr>
              <a:t>techniques to study cell biology</a:t>
            </a:r>
          </a:p>
        </p:txBody>
      </p:sp>
      <p:sp>
        <p:nvSpPr>
          <p:cNvPr id="4" name="Rectangle 9">
            <a:extLst/>
          </p:cNvPr>
          <p:cNvSpPr txBox="1">
            <a:spLocks noChangeArrowheads="1"/>
          </p:cNvSpPr>
          <p:nvPr/>
        </p:nvSpPr>
        <p:spPr>
          <a:xfrm>
            <a:off x="304800" y="1487488"/>
            <a:ext cx="6719888" cy="4506912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 fontAlgn="auto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FontTx/>
              <a:buNone/>
              <a:defRPr/>
            </a:pPr>
            <a:r>
              <a:rPr lang="en-US" altLang="en-US" sz="2800" dirty="0">
                <a:solidFill>
                  <a:schemeClr val="bg1"/>
                </a:solidFill>
                <a:latin typeface="Calibri"/>
              </a:rPr>
              <a:t>Microscopes are used to observe small objects invisible to the eye.</a:t>
            </a:r>
          </a:p>
          <a:p>
            <a:pPr marL="0" indent="0" algn="just" fontAlgn="auto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FontTx/>
              <a:buNone/>
              <a:defRPr/>
            </a:pPr>
            <a:r>
              <a:rPr lang="en-US" altLang="en-US" sz="2800" dirty="0">
                <a:solidFill>
                  <a:schemeClr val="bg1"/>
                </a:solidFill>
                <a:latin typeface="Calibri"/>
              </a:rPr>
              <a:t>The quality of the image depends on:</a:t>
            </a:r>
          </a:p>
          <a:p>
            <a:pPr lvl="1" algn="just" fontAlgn="auto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Font typeface="Wingdings" panose="05000000000000000000" pitchFamily="2" charset="2"/>
              <a:buChar char="§"/>
              <a:defRPr/>
            </a:pPr>
            <a:r>
              <a:rPr lang="en-US" altLang="en-US" sz="2400" b="1" u="sng" dirty="0">
                <a:solidFill>
                  <a:srgbClr val="D3EBED"/>
                </a:solidFill>
                <a:latin typeface="Calibri"/>
              </a:rPr>
              <a:t>Magnification</a:t>
            </a:r>
            <a:r>
              <a:rPr lang="en-US" altLang="en-US" sz="2400" b="1" dirty="0">
                <a:solidFill>
                  <a:srgbClr val="D3EBED"/>
                </a:solidFill>
                <a:latin typeface="Calibri"/>
              </a:rPr>
              <a:t>:</a:t>
            </a:r>
            <a:r>
              <a:rPr lang="en-US" altLang="en-US" sz="2400" dirty="0">
                <a:solidFill>
                  <a:srgbClr val="D3EBED"/>
                </a:solidFill>
                <a:latin typeface="Calibri"/>
              </a:rPr>
              <a:t> the microscope’s power to increase an object’s apparent size</a:t>
            </a:r>
          </a:p>
          <a:p>
            <a:pPr lvl="1" algn="just" fontAlgn="auto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Font typeface="Wingdings" panose="05000000000000000000" pitchFamily="2" charset="2"/>
              <a:buChar char="§"/>
              <a:defRPr/>
            </a:pPr>
            <a:r>
              <a:rPr lang="en-US" altLang="en-US" sz="2400" b="1" u="sng" dirty="0">
                <a:solidFill>
                  <a:srgbClr val="FFFFCC"/>
                </a:solidFill>
                <a:latin typeface="Calibri"/>
              </a:rPr>
              <a:t>Resolution</a:t>
            </a:r>
            <a:r>
              <a:rPr lang="en-US" altLang="en-US" sz="2400" b="1" dirty="0">
                <a:solidFill>
                  <a:srgbClr val="FFFFCC"/>
                </a:solidFill>
                <a:latin typeface="Calibri"/>
              </a:rPr>
              <a:t>:</a:t>
            </a:r>
            <a:r>
              <a:rPr lang="en-US" altLang="en-US" sz="2400" dirty="0">
                <a:solidFill>
                  <a:srgbClr val="FFFFCC"/>
                </a:solidFill>
                <a:latin typeface="Calibri"/>
              </a:rPr>
              <a:t> minimum distance between two distinguishable points</a:t>
            </a:r>
          </a:p>
          <a:p>
            <a:pPr lvl="1" algn="just" fontAlgn="auto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Font typeface="Wingdings" panose="05000000000000000000" pitchFamily="2" charset="2"/>
              <a:buChar char="§"/>
              <a:defRPr/>
            </a:pPr>
            <a:r>
              <a:rPr lang="en-US" altLang="en-US" sz="2400" b="1" u="sng" dirty="0">
                <a:solidFill>
                  <a:srgbClr val="CCFFCC"/>
                </a:solidFill>
                <a:latin typeface="Calibri"/>
              </a:rPr>
              <a:t>Contrast</a:t>
            </a:r>
            <a:r>
              <a:rPr lang="en-US" altLang="en-US" sz="2400" b="1" dirty="0">
                <a:solidFill>
                  <a:srgbClr val="CCFFCC"/>
                </a:solidFill>
                <a:latin typeface="Calibri"/>
              </a:rPr>
              <a:t>:</a:t>
            </a:r>
            <a:r>
              <a:rPr lang="en-US" altLang="en-US" sz="2400" dirty="0">
                <a:solidFill>
                  <a:srgbClr val="CCFFCC"/>
                </a:solidFill>
                <a:latin typeface="Calibri"/>
              </a:rPr>
              <a:t> visible differences between different parts of the sample</a:t>
            </a:r>
          </a:p>
        </p:txBody>
      </p:sp>
      <p:pic>
        <p:nvPicPr>
          <p:cNvPr id="20484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0" y="2141538"/>
            <a:ext cx="1611313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251520" y="2697198"/>
          <a:ext cx="8595805" cy="3535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191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191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91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1916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1916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79120">
                <a:tc rowSpan="2">
                  <a:txBody>
                    <a:bodyPr/>
                    <a:lstStyle/>
                    <a:p>
                      <a:pPr algn="ctr"/>
                      <a:endParaRPr lang="en-GB" sz="1600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GB" sz="2000" b="1" dirty="0" smtClean="0">
                          <a:solidFill>
                            <a:srgbClr val="C00000"/>
                          </a:solidFill>
                        </a:rPr>
                        <a:t>Mitosis</a:t>
                      </a:r>
                      <a:endParaRPr lang="en-GB" sz="200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 hMerge="1">
                  <a:txBody>
                    <a:bodyPr/>
                    <a:lstStyle/>
                    <a:p>
                      <a:endParaRPr lang="en-GB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GB" sz="2000" b="1" dirty="0" smtClean="0">
                          <a:solidFill>
                            <a:srgbClr val="00B050"/>
                          </a:solidFill>
                        </a:rPr>
                        <a:t>Meiosis</a:t>
                      </a:r>
                      <a:endParaRPr lang="en-GB" sz="2000" b="1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 hMerge="1">
                  <a:txBody>
                    <a:bodyPr/>
                    <a:lstStyle/>
                    <a:p>
                      <a:endParaRPr lang="en-GB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9120">
                <a:tc vMerge="1">
                  <a:txBody>
                    <a:bodyPr/>
                    <a:lstStyle/>
                    <a:p>
                      <a:pPr algn="ctr"/>
                      <a:endParaRPr lang="en-GB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1" dirty="0" smtClean="0">
                          <a:solidFill>
                            <a:srgbClr val="C00000"/>
                          </a:solidFill>
                        </a:rPr>
                        <a:t>Chromosome sets</a:t>
                      </a:r>
                      <a:endParaRPr lang="en-GB" sz="160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1" dirty="0" smtClean="0">
                          <a:solidFill>
                            <a:srgbClr val="C00000"/>
                          </a:solidFill>
                        </a:rPr>
                        <a:t>Genomic content</a:t>
                      </a:r>
                      <a:endParaRPr lang="en-GB" sz="160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1" dirty="0" smtClean="0">
                          <a:solidFill>
                            <a:srgbClr val="00B050"/>
                          </a:solidFill>
                        </a:rPr>
                        <a:t>Chromosome sets</a:t>
                      </a:r>
                      <a:endParaRPr lang="en-GB" sz="1600" b="1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1" dirty="0" smtClean="0">
                          <a:solidFill>
                            <a:srgbClr val="00B050"/>
                          </a:solidFill>
                        </a:rPr>
                        <a:t>Genomic content</a:t>
                      </a:r>
                      <a:endParaRPr lang="en-GB" sz="1600" b="1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dirty="0" smtClean="0">
                          <a:solidFill>
                            <a:srgbClr val="0000FF"/>
                          </a:solidFill>
                        </a:rPr>
                        <a:t>Parent</a:t>
                      </a:r>
                      <a:r>
                        <a:rPr lang="en-GB" sz="1800" baseline="0" dirty="0" smtClean="0">
                          <a:solidFill>
                            <a:srgbClr val="0000FF"/>
                          </a:solidFill>
                        </a:rPr>
                        <a:t> cell</a:t>
                      </a:r>
                      <a:endParaRPr lang="en-GB" sz="1800" dirty="0" smtClean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 smtClean="0">
                          <a:solidFill>
                            <a:srgbClr val="C00000"/>
                          </a:solidFill>
                        </a:rPr>
                        <a:t>2n</a:t>
                      </a:r>
                      <a:endParaRPr lang="en-GB" sz="2000" dirty="0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 smtClean="0">
                          <a:solidFill>
                            <a:srgbClr val="C00000"/>
                          </a:solidFill>
                        </a:rPr>
                        <a:t>2C</a:t>
                      </a:r>
                      <a:endParaRPr lang="en-GB" sz="2000" dirty="0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 smtClean="0">
                          <a:solidFill>
                            <a:srgbClr val="00B050"/>
                          </a:solidFill>
                        </a:rPr>
                        <a:t>2n</a:t>
                      </a:r>
                      <a:endParaRPr lang="en-GB" sz="2000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 smtClean="0">
                          <a:solidFill>
                            <a:srgbClr val="00B050"/>
                          </a:solidFill>
                        </a:rPr>
                        <a:t>2C</a:t>
                      </a:r>
                      <a:endParaRPr lang="en-GB" sz="2000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dirty="0" smtClean="0">
                          <a:solidFill>
                            <a:srgbClr val="0000FF"/>
                          </a:solidFill>
                        </a:rPr>
                        <a:t>Genome duplication</a:t>
                      </a:r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 smtClean="0">
                          <a:solidFill>
                            <a:srgbClr val="C00000"/>
                          </a:solidFill>
                        </a:rPr>
                        <a:t>2n</a:t>
                      </a:r>
                      <a:endParaRPr lang="en-GB" sz="2000" dirty="0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 smtClean="0">
                          <a:solidFill>
                            <a:srgbClr val="C00000"/>
                          </a:solidFill>
                        </a:rPr>
                        <a:t>4C</a:t>
                      </a:r>
                      <a:endParaRPr lang="en-GB" sz="2000" dirty="0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 smtClean="0">
                          <a:solidFill>
                            <a:srgbClr val="00B050"/>
                          </a:solidFill>
                        </a:rPr>
                        <a:t>2n</a:t>
                      </a:r>
                      <a:endParaRPr lang="en-GB" sz="2000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 smtClean="0">
                          <a:solidFill>
                            <a:srgbClr val="00B050"/>
                          </a:solidFill>
                        </a:rPr>
                        <a:t>4C</a:t>
                      </a:r>
                      <a:endParaRPr lang="en-GB" sz="2000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dirty="0" smtClean="0">
                          <a:solidFill>
                            <a:srgbClr val="0000FF"/>
                          </a:solidFill>
                        </a:rPr>
                        <a:t>Progeny cells</a:t>
                      </a:r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 smtClean="0">
                          <a:solidFill>
                            <a:srgbClr val="C00000"/>
                          </a:solidFill>
                        </a:rPr>
                        <a:t>2n</a:t>
                      </a:r>
                      <a:endParaRPr lang="en-GB" sz="2000" dirty="0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 smtClean="0">
                          <a:solidFill>
                            <a:srgbClr val="C00000"/>
                          </a:solidFill>
                        </a:rPr>
                        <a:t>2C</a:t>
                      </a:r>
                      <a:endParaRPr lang="en-GB" sz="2000" dirty="0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 smtClean="0">
                          <a:solidFill>
                            <a:srgbClr val="00B050"/>
                          </a:solidFill>
                        </a:rPr>
                        <a:t>n</a:t>
                      </a:r>
                      <a:endParaRPr lang="en-GB" sz="2000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000" dirty="0" smtClean="0">
                          <a:solidFill>
                            <a:srgbClr val="00B050"/>
                          </a:solidFill>
                        </a:rPr>
                        <a:t>C</a:t>
                      </a:r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endParaRPr lang="en-GB" sz="1800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 gridSpan="2">
                  <a:txBody>
                    <a:bodyPr/>
                    <a:lstStyle/>
                    <a:p>
                      <a:endParaRPr lang="en-GB" sz="1600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cell3D prstMaterial="dkEdge">
                      <a:bevel/>
                      <a:lightRig rig="flood" dir="t"/>
                    </a:cell3D>
                  </a:tcPr>
                </a:tc>
                <a:tc hMerge="1">
                  <a:txBody>
                    <a:bodyPr/>
                    <a:lstStyle/>
                    <a:p>
                      <a:endParaRPr lang="en-GB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en-GB" sz="1600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cell3D prstMaterial="dkEdge">
                      <a:bevel/>
                      <a:lightRig rig="flood" dir="t"/>
                    </a:cell3D>
                  </a:tcPr>
                </a:tc>
                <a:tc hMerge="1">
                  <a:txBody>
                    <a:bodyPr/>
                    <a:lstStyle/>
                    <a:p>
                      <a:endParaRPr lang="en-GB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4275" name="Text Box 5"/>
          <p:cNvSpPr txBox="1">
            <a:spLocks noChangeArrowheads="1"/>
          </p:cNvSpPr>
          <p:nvPr/>
        </p:nvSpPr>
        <p:spPr bwMode="auto">
          <a:xfrm>
            <a:off x="107950" y="165100"/>
            <a:ext cx="8936038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en-US" b="1">
                <a:solidFill>
                  <a:srgbClr val="FF0000"/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Mitosis vs Meiosis</a:t>
            </a:r>
          </a:p>
        </p:txBody>
      </p:sp>
      <p:sp>
        <p:nvSpPr>
          <p:cNvPr id="54276" name="Text Box 4"/>
          <p:cNvSpPr txBox="1">
            <a:spLocks noChangeArrowheads="1"/>
          </p:cNvSpPr>
          <p:nvPr/>
        </p:nvSpPr>
        <p:spPr bwMode="auto">
          <a:xfrm>
            <a:off x="79375" y="776288"/>
            <a:ext cx="8966200" cy="178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 typeface="Wingdings" panose="05000000000000000000" pitchFamily="2" charset="2"/>
              <a:buChar char="q"/>
            </a:pPr>
            <a:r>
              <a:rPr lang="en-US" altLang="en-US" sz="2000" b="1">
                <a:solidFill>
                  <a:srgbClr val="CC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Mitosis </a:t>
            </a:r>
            <a:r>
              <a:rPr lang="en-US" altLang="en-US" sz="2000" b="1" u="sng">
                <a:solidFill>
                  <a:srgbClr val="CC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altLang="en-US" sz="2000" b="1" i="1" u="sng">
                <a:solidFill>
                  <a:srgbClr val="CC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equational division</a:t>
            </a:r>
            <a:r>
              <a:rPr lang="en-US" altLang="en-US" sz="2000" b="1" u="sng">
                <a:solidFill>
                  <a:srgbClr val="CC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):</a:t>
            </a:r>
            <a:r>
              <a:rPr lang="en-US" altLang="en-US" sz="2000">
                <a:solidFill>
                  <a:srgbClr val="CC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0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Somatic (body) cells increase in number in this mode</a:t>
            </a:r>
          </a:p>
          <a:p>
            <a:pPr eaLnBrk="1" hangingPunct="1">
              <a:spcBef>
                <a:spcPct val="50000"/>
              </a:spcBef>
              <a:buFont typeface="Wingdings" panose="05000000000000000000" pitchFamily="2" charset="2"/>
              <a:buChar char="q"/>
            </a:pPr>
            <a:r>
              <a:rPr lang="en-GB" altLang="en-US" sz="2000" b="1">
                <a:solidFill>
                  <a:srgbClr val="1DAA0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Meiosis </a:t>
            </a:r>
            <a:r>
              <a:rPr lang="en-GB" altLang="en-US" sz="2000" b="1" u="sng">
                <a:solidFill>
                  <a:srgbClr val="1DAA0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(reduction division):</a:t>
            </a:r>
            <a:r>
              <a:rPr lang="en-GB" altLang="en-US" sz="2000">
                <a:solidFill>
                  <a:srgbClr val="1DAA0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altLang="en-US" sz="20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Specialized diploid cells (meiocytes) undergo two sequential nuclear divisions to form four haploid gametes (sperms and eggs in plants, animals) or spores (fungi, algae).</a:t>
            </a:r>
          </a:p>
        </p:txBody>
      </p:sp>
      <p:grpSp>
        <p:nvGrpSpPr>
          <p:cNvPr id="54277" name="Group 50"/>
          <p:cNvGrpSpPr>
            <a:grpSpLocks/>
          </p:cNvGrpSpPr>
          <p:nvPr/>
        </p:nvGrpSpPr>
        <p:grpSpPr bwMode="auto">
          <a:xfrm>
            <a:off x="2298700" y="5767388"/>
            <a:ext cx="427038" cy="360362"/>
            <a:chOff x="342" y="1043"/>
            <a:chExt cx="272" cy="227"/>
          </a:xfrm>
        </p:grpSpPr>
        <p:sp>
          <p:nvSpPr>
            <p:cNvPr id="54302" name="Oval 4"/>
            <p:cNvSpPr>
              <a:spLocks noChangeArrowheads="1"/>
            </p:cNvSpPr>
            <p:nvPr/>
          </p:nvSpPr>
          <p:spPr bwMode="auto">
            <a:xfrm>
              <a:off x="342" y="1043"/>
              <a:ext cx="272" cy="227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4303" name="Oval 7"/>
            <p:cNvSpPr>
              <a:spLocks noChangeArrowheads="1"/>
            </p:cNvSpPr>
            <p:nvPr/>
          </p:nvSpPr>
          <p:spPr bwMode="auto">
            <a:xfrm>
              <a:off x="433" y="1119"/>
              <a:ext cx="91" cy="91"/>
            </a:xfrm>
            <a:prstGeom prst="ellipse">
              <a:avLst/>
            </a:prstGeom>
            <a:solidFill>
              <a:srgbClr val="FF0066"/>
            </a:solidFill>
            <a:ln w="9525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54278" name="Rectangle 22"/>
          <p:cNvSpPr>
            <a:spLocks noChangeArrowheads="1"/>
          </p:cNvSpPr>
          <p:nvPr/>
        </p:nvSpPr>
        <p:spPr bwMode="auto">
          <a:xfrm>
            <a:off x="136525" y="5718175"/>
            <a:ext cx="86963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 eaLnBrk="1" hangingPunct="1">
              <a:spcBef>
                <a:spcPct val="50000"/>
              </a:spcBef>
              <a:buFontTx/>
              <a:buNone/>
            </a:pPr>
            <a:endParaRPr lang="en-US" altLang="en-US" sz="2000" b="1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54279" name="Group 35"/>
          <p:cNvGrpSpPr>
            <a:grpSpLocks/>
          </p:cNvGrpSpPr>
          <p:nvPr/>
        </p:nvGrpSpPr>
        <p:grpSpPr bwMode="auto">
          <a:xfrm>
            <a:off x="7127875" y="5743575"/>
            <a:ext cx="412750" cy="360363"/>
            <a:chOff x="476" y="1253"/>
            <a:chExt cx="272" cy="227"/>
          </a:xfrm>
        </p:grpSpPr>
        <p:sp>
          <p:nvSpPr>
            <p:cNvPr id="54300" name="Oval 36"/>
            <p:cNvSpPr>
              <a:spLocks noChangeArrowheads="1"/>
            </p:cNvSpPr>
            <p:nvPr/>
          </p:nvSpPr>
          <p:spPr bwMode="auto">
            <a:xfrm>
              <a:off x="476" y="1253"/>
              <a:ext cx="272" cy="227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4301" name="Oval 37"/>
            <p:cNvSpPr>
              <a:spLocks noChangeArrowheads="1"/>
            </p:cNvSpPr>
            <p:nvPr/>
          </p:nvSpPr>
          <p:spPr bwMode="auto">
            <a:xfrm>
              <a:off x="567" y="1344"/>
              <a:ext cx="45" cy="45"/>
            </a:xfrm>
            <a:prstGeom prst="ellipse">
              <a:avLst/>
            </a:prstGeom>
            <a:solidFill>
              <a:srgbClr val="FF0066"/>
            </a:solidFill>
            <a:ln w="9525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54280" name="Group 38"/>
          <p:cNvGrpSpPr>
            <a:grpSpLocks/>
          </p:cNvGrpSpPr>
          <p:nvPr/>
        </p:nvGrpSpPr>
        <p:grpSpPr bwMode="auto">
          <a:xfrm>
            <a:off x="6505575" y="5743575"/>
            <a:ext cx="414338" cy="360363"/>
            <a:chOff x="476" y="1253"/>
            <a:chExt cx="272" cy="227"/>
          </a:xfrm>
        </p:grpSpPr>
        <p:sp>
          <p:nvSpPr>
            <p:cNvPr id="54298" name="Oval 39"/>
            <p:cNvSpPr>
              <a:spLocks noChangeArrowheads="1"/>
            </p:cNvSpPr>
            <p:nvPr/>
          </p:nvSpPr>
          <p:spPr bwMode="auto">
            <a:xfrm>
              <a:off x="476" y="1253"/>
              <a:ext cx="272" cy="227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4299" name="Oval 40"/>
            <p:cNvSpPr>
              <a:spLocks noChangeArrowheads="1"/>
            </p:cNvSpPr>
            <p:nvPr/>
          </p:nvSpPr>
          <p:spPr bwMode="auto">
            <a:xfrm>
              <a:off x="567" y="1344"/>
              <a:ext cx="45" cy="45"/>
            </a:xfrm>
            <a:prstGeom prst="ellipse">
              <a:avLst/>
            </a:prstGeom>
            <a:solidFill>
              <a:srgbClr val="FF0066"/>
            </a:solidFill>
            <a:ln w="9525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54281" name="Group 44"/>
          <p:cNvGrpSpPr>
            <a:grpSpLocks/>
          </p:cNvGrpSpPr>
          <p:nvPr/>
        </p:nvGrpSpPr>
        <p:grpSpPr bwMode="auto">
          <a:xfrm>
            <a:off x="7727950" y="5743575"/>
            <a:ext cx="414338" cy="360363"/>
            <a:chOff x="476" y="1253"/>
            <a:chExt cx="272" cy="227"/>
          </a:xfrm>
        </p:grpSpPr>
        <p:sp>
          <p:nvSpPr>
            <p:cNvPr id="54296" name="Oval 45"/>
            <p:cNvSpPr>
              <a:spLocks noChangeArrowheads="1"/>
            </p:cNvSpPr>
            <p:nvPr/>
          </p:nvSpPr>
          <p:spPr bwMode="auto">
            <a:xfrm>
              <a:off x="476" y="1253"/>
              <a:ext cx="272" cy="227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4297" name="Oval 46"/>
            <p:cNvSpPr>
              <a:spLocks noChangeArrowheads="1"/>
            </p:cNvSpPr>
            <p:nvPr/>
          </p:nvSpPr>
          <p:spPr bwMode="auto">
            <a:xfrm>
              <a:off x="567" y="1344"/>
              <a:ext cx="45" cy="45"/>
            </a:xfrm>
            <a:prstGeom prst="ellipse">
              <a:avLst/>
            </a:prstGeom>
            <a:solidFill>
              <a:srgbClr val="FF0066"/>
            </a:solidFill>
            <a:ln w="9525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54282" name="Group 47"/>
          <p:cNvGrpSpPr>
            <a:grpSpLocks/>
          </p:cNvGrpSpPr>
          <p:nvPr/>
        </p:nvGrpSpPr>
        <p:grpSpPr bwMode="auto">
          <a:xfrm>
            <a:off x="8348663" y="5743575"/>
            <a:ext cx="414337" cy="360363"/>
            <a:chOff x="476" y="1253"/>
            <a:chExt cx="272" cy="227"/>
          </a:xfrm>
        </p:grpSpPr>
        <p:sp>
          <p:nvSpPr>
            <p:cNvPr id="54294" name="Oval 48"/>
            <p:cNvSpPr>
              <a:spLocks noChangeArrowheads="1"/>
            </p:cNvSpPr>
            <p:nvPr/>
          </p:nvSpPr>
          <p:spPr bwMode="auto">
            <a:xfrm>
              <a:off x="476" y="1253"/>
              <a:ext cx="272" cy="227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4295" name="Oval 49"/>
            <p:cNvSpPr>
              <a:spLocks noChangeArrowheads="1"/>
            </p:cNvSpPr>
            <p:nvPr/>
          </p:nvSpPr>
          <p:spPr bwMode="auto">
            <a:xfrm>
              <a:off x="567" y="1344"/>
              <a:ext cx="45" cy="45"/>
            </a:xfrm>
            <a:prstGeom prst="ellipse">
              <a:avLst/>
            </a:prstGeom>
            <a:solidFill>
              <a:srgbClr val="FF0066"/>
            </a:solidFill>
            <a:ln w="9525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54283" name="Group 50"/>
          <p:cNvGrpSpPr>
            <a:grpSpLocks/>
          </p:cNvGrpSpPr>
          <p:nvPr/>
        </p:nvGrpSpPr>
        <p:grpSpPr bwMode="auto">
          <a:xfrm>
            <a:off x="4157663" y="5743575"/>
            <a:ext cx="425450" cy="360363"/>
            <a:chOff x="342" y="1043"/>
            <a:chExt cx="272" cy="227"/>
          </a:xfrm>
        </p:grpSpPr>
        <p:sp>
          <p:nvSpPr>
            <p:cNvPr id="54292" name="Oval 4"/>
            <p:cNvSpPr>
              <a:spLocks noChangeArrowheads="1"/>
            </p:cNvSpPr>
            <p:nvPr/>
          </p:nvSpPr>
          <p:spPr bwMode="auto">
            <a:xfrm>
              <a:off x="342" y="1043"/>
              <a:ext cx="272" cy="227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4293" name="Oval 7"/>
            <p:cNvSpPr>
              <a:spLocks noChangeArrowheads="1"/>
            </p:cNvSpPr>
            <p:nvPr/>
          </p:nvSpPr>
          <p:spPr bwMode="auto">
            <a:xfrm>
              <a:off x="433" y="1119"/>
              <a:ext cx="91" cy="91"/>
            </a:xfrm>
            <a:prstGeom prst="ellipse">
              <a:avLst/>
            </a:prstGeom>
            <a:solidFill>
              <a:srgbClr val="FF0066"/>
            </a:solidFill>
            <a:ln w="9525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54284" name="Group 50"/>
          <p:cNvGrpSpPr>
            <a:grpSpLocks/>
          </p:cNvGrpSpPr>
          <p:nvPr/>
        </p:nvGrpSpPr>
        <p:grpSpPr bwMode="auto">
          <a:xfrm>
            <a:off x="3444875" y="5743575"/>
            <a:ext cx="427038" cy="360363"/>
            <a:chOff x="342" y="1043"/>
            <a:chExt cx="272" cy="227"/>
          </a:xfrm>
        </p:grpSpPr>
        <p:sp>
          <p:nvSpPr>
            <p:cNvPr id="54290" name="Oval 4"/>
            <p:cNvSpPr>
              <a:spLocks noChangeArrowheads="1"/>
            </p:cNvSpPr>
            <p:nvPr/>
          </p:nvSpPr>
          <p:spPr bwMode="auto">
            <a:xfrm>
              <a:off x="342" y="1043"/>
              <a:ext cx="272" cy="227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4291" name="Oval 7"/>
            <p:cNvSpPr>
              <a:spLocks noChangeArrowheads="1"/>
            </p:cNvSpPr>
            <p:nvPr/>
          </p:nvSpPr>
          <p:spPr bwMode="auto">
            <a:xfrm>
              <a:off x="433" y="1119"/>
              <a:ext cx="91" cy="91"/>
            </a:xfrm>
            <a:prstGeom prst="ellipse">
              <a:avLst/>
            </a:prstGeom>
            <a:solidFill>
              <a:srgbClr val="FF0066"/>
            </a:solidFill>
            <a:ln w="9525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54285" name="Rectangle 4"/>
          <p:cNvSpPr>
            <a:spLocks noChangeArrowheads="1"/>
          </p:cNvSpPr>
          <p:nvPr/>
        </p:nvSpPr>
        <p:spPr bwMode="auto">
          <a:xfrm>
            <a:off x="2870200" y="5749925"/>
            <a:ext cx="4095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</a:t>
            </a:r>
            <a:endParaRPr lang="en-GB" altLang="en-US" sz="180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grpSp>
        <p:nvGrpSpPr>
          <p:cNvPr id="54286" name="Group 6"/>
          <p:cNvGrpSpPr>
            <a:grpSpLocks/>
          </p:cNvGrpSpPr>
          <p:nvPr/>
        </p:nvGrpSpPr>
        <p:grpSpPr bwMode="auto">
          <a:xfrm>
            <a:off x="5468938" y="5756275"/>
            <a:ext cx="414337" cy="360363"/>
            <a:chOff x="680901" y="6381005"/>
            <a:chExt cx="413875" cy="360363"/>
          </a:xfrm>
        </p:grpSpPr>
        <p:sp>
          <p:nvSpPr>
            <p:cNvPr id="54288" name="Oval 33"/>
            <p:cNvSpPr>
              <a:spLocks noChangeArrowheads="1"/>
            </p:cNvSpPr>
            <p:nvPr/>
          </p:nvSpPr>
          <p:spPr bwMode="auto">
            <a:xfrm>
              <a:off x="680901" y="6381005"/>
              <a:ext cx="413875" cy="360363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4289" name="Oval 7"/>
            <p:cNvSpPr>
              <a:spLocks noChangeArrowheads="1"/>
            </p:cNvSpPr>
            <p:nvPr/>
          </p:nvSpPr>
          <p:spPr bwMode="auto">
            <a:xfrm>
              <a:off x="822410" y="6508005"/>
              <a:ext cx="138465" cy="144463"/>
            </a:xfrm>
            <a:prstGeom prst="ellipse">
              <a:avLst/>
            </a:prstGeom>
            <a:solidFill>
              <a:srgbClr val="FF0066"/>
            </a:solidFill>
            <a:ln w="9525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54287" name="Rectangle 43"/>
          <p:cNvSpPr>
            <a:spLocks noChangeArrowheads="1"/>
          </p:cNvSpPr>
          <p:nvPr/>
        </p:nvSpPr>
        <p:spPr bwMode="auto">
          <a:xfrm>
            <a:off x="5983288" y="5788025"/>
            <a:ext cx="41116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</a:t>
            </a:r>
            <a:endParaRPr lang="en-GB" altLang="en-US" sz="180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9"/>
          <p:cNvSpPr>
            <a:spLocks noChangeArrowheads="1"/>
          </p:cNvSpPr>
          <p:nvPr/>
        </p:nvSpPr>
        <p:spPr bwMode="auto">
          <a:xfrm>
            <a:off x="230188" y="809625"/>
            <a:ext cx="8589962" cy="1106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22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Through </a:t>
            </a:r>
            <a:r>
              <a:rPr lang="en-US" altLang="en-US" sz="2200" b="1" u="sng">
                <a:solidFill>
                  <a:srgbClr val="08B89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Fertilization</a:t>
            </a:r>
            <a:r>
              <a:rPr lang="en-US" altLang="en-US" sz="22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of two haploid gametes, i.e., one genome set (n) from male gamete (i.e. sperm) and another genome set (n) from female gamete (i.e. egg).</a:t>
            </a:r>
          </a:p>
        </p:txBody>
      </p:sp>
      <p:sp>
        <p:nvSpPr>
          <p:cNvPr id="55299" name="Text Box 13"/>
          <p:cNvSpPr txBox="1">
            <a:spLocks noChangeArrowheads="1"/>
          </p:cNvSpPr>
          <p:nvPr/>
        </p:nvSpPr>
        <p:spPr bwMode="auto">
          <a:xfrm>
            <a:off x="720725" y="179388"/>
            <a:ext cx="773906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en-US" sz="2800" b="1">
                <a:solidFill>
                  <a:srgbClr val="0000FF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Diploid (2n) Genome arises by </a:t>
            </a:r>
            <a:r>
              <a:rPr lang="en-US" altLang="en-US" sz="2800" b="1" u="sng">
                <a:solidFill>
                  <a:srgbClr val="0000FF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Fertilization</a:t>
            </a:r>
          </a:p>
        </p:txBody>
      </p:sp>
      <p:grpSp>
        <p:nvGrpSpPr>
          <p:cNvPr id="2" name="Group 50"/>
          <p:cNvGrpSpPr>
            <a:grpSpLocks/>
          </p:cNvGrpSpPr>
          <p:nvPr/>
        </p:nvGrpSpPr>
        <p:grpSpPr bwMode="auto">
          <a:xfrm>
            <a:off x="214313" y="2565400"/>
            <a:ext cx="5564187" cy="4233863"/>
            <a:chOff x="64642" y="2564905"/>
            <a:chExt cx="5563351" cy="4234610"/>
          </a:xfrm>
        </p:grpSpPr>
        <p:grpSp>
          <p:nvGrpSpPr>
            <p:cNvPr id="55321" name="Group 16"/>
            <p:cNvGrpSpPr>
              <a:grpSpLocks/>
            </p:cNvGrpSpPr>
            <p:nvPr/>
          </p:nvGrpSpPr>
          <p:grpSpPr bwMode="auto">
            <a:xfrm>
              <a:off x="2240471" y="2938724"/>
              <a:ext cx="3049681" cy="1248769"/>
              <a:chOff x="5409567" y="2940808"/>
              <a:chExt cx="3049681" cy="1248769"/>
            </a:xfrm>
          </p:grpSpPr>
          <p:sp>
            <p:nvSpPr>
              <p:cNvPr id="18" name="Striped Right Arrow 17"/>
              <p:cNvSpPr/>
              <p:nvPr/>
            </p:nvSpPr>
            <p:spPr>
              <a:xfrm>
                <a:off x="5595583" y="3359292"/>
                <a:ext cx="865057" cy="504914"/>
              </a:xfrm>
              <a:prstGeom prst="stripedRightArrow">
                <a:avLst/>
              </a:pr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b="1" dirty="0">
                  <a:solidFill>
                    <a:prstClr val="white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55338" name="TextBox 13"/>
              <p:cNvSpPr txBox="1">
                <a:spLocks noChangeArrowheads="1"/>
              </p:cNvSpPr>
              <p:nvPr/>
            </p:nvSpPr>
            <p:spPr bwMode="auto">
              <a:xfrm>
                <a:off x="6903053" y="3358580"/>
                <a:ext cx="1556195" cy="8309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US" sz="2400" b="1">
                    <a:solidFill>
                      <a:srgbClr val="CC0099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Egg: 22 + X</a:t>
                </a:r>
              </a:p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US" sz="2400" b="1">
                    <a:solidFill>
                      <a:srgbClr val="CC0099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(n)</a:t>
                </a:r>
              </a:p>
            </p:txBody>
          </p:sp>
          <p:sp>
            <p:nvSpPr>
              <p:cNvPr id="55339" name="TextBox 32"/>
              <p:cNvSpPr txBox="1">
                <a:spLocks noChangeArrowheads="1"/>
              </p:cNvSpPr>
              <p:nvPr/>
            </p:nvSpPr>
            <p:spPr bwMode="auto">
              <a:xfrm>
                <a:off x="5409567" y="2940808"/>
                <a:ext cx="1172116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US" sz="2400" b="1">
                    <a:solidFill>
                      <a:srgbClr val="0066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Meiosis</a:t>
                </a:r>
              </a:p>
            </p:txBody>
          </p:sp>
        </p:grpSp>
        <p:grpSp>
          <p:nvGrpSpPr>
            <p:cNvPr id="55322" name="Group 23"/>
            <p:cNvGrpSpPr>
              <a:grpSpLocks/>
            </p:cNvGrpSpPr>
            <p:nvPr/>
          </p:nvGrpSpPr>
          <p:grpSpPr bwMode="auto">
            <a:xfrm>
              <a:off x="2208891" y="5136960"/>
              <a:ext cx="3419102" cy="1569660"/>
              <a:chOff x="5377987" y="5139044"/>
              <a:chExt cx="3419102" cy="1569660"/>
            </a:xfrm>
          </p:grpSpPr>
          <p:sp>
            <p:nvSpPr>
              <p:cNvPr id="25" name="Striped Right Arrow 24"/>
              <p:cNvSpPr/>
              <p:nvPr/>
            </p:nvSpPr>
            <p:spPr>
              <a:xfrm>
                <a:off x="5579711" y="5593298"/>
                <a:ext cx="863470" cy="501739"/>
              </a:xfrm>
              <a:prstGeom prst="stripedRightArrow">
                <a:avLst/>
              </a:pr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solidFill>
                    <a:prstClr val="white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55335" name="TextBox 20"/>
              <p:cNvSpPr txBox="1">
                <a:spLocks noChangeArrowheads="1"/>
              </p:cNvSpPr>
              <p:nvPr/>
            </p:nvSpPr>
            <p:spPr bwMode="auto">
              <a:xfrm>
                <a:off x="6860341" y="5139044"/>
                <a:ext cx="1936748" cy="15696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US" sz="2400" b="1">
                    <a:solidFill>
                      <a:srgbClr val="0000F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Sperm: 22 + X</a:t>
                </a:r>
              </a:p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US" sz="2400" b="1">
                    <a:solidFill>
                      <a:srgbClr val="0000F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(n)</a:t>
                </a:r>
              </a:p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US" sz="2400" b="1">
                    <a:solidFill>
                      <a:srgbClr val="0000F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Sperm: 22 + Y</a:t>
                </a:r>
              </a:p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US" sz="2400" b="1">
                    <a:solidFill>
                      <a:srgbClr val="0000F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(n)</a:t>
                </a:r>
              </a:p>
            </p:txBody>
          </p:sp>
          <p:sp>
            <p:nvSpPr>
              <p:cNvPr id="55336" name="TextBox 34"/>
              <p:cNvSpPr txBox="1">
                <a:spLocks noChangeArrowheads="1"/>
              </p:cNvSpPr>
              <p:nvPr/>
            </p:nvSpPr>
            <p:spPr bwMode="auto">
              <a:xfrm>
                <a:off x="5377987" y="5158779"/>
                <a:ext cx="1172116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US" sz="2400" b="1">
                    <a:solidFill>
                      <a:srgbClr val="0066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Meiosis</a:t>
                </a:r>
              </a:p>
            </p:txBody>
          </p:sp>
        </p:grpSp>
        <p:grpSp>
          <p:nvGrpSpPr>
            <p:cNvPr id="55323" name="Group 29"/>
            <p:cNvGrpSpPr>
              <a:grpSpLocks/>
            </p:cNvGrpSpPr>
            <p:nvPr/>
          </p:nvGrpSpPr>
          <p:grpSpPr bwMode="auto">
            <a:xfrm>
              <a:off x="64642" y="2564905"/>
              <a:ext cx="2057070" cy="4234610"/>
              <a:chOff x="3233738" y="2566989"/>
              <a:chExt cx="2057070" cy="4234610"/>
            </a:xfrm>
          </p:grpSpPr>
          <p:grpSp>
            <p:nvGrpSpPr>
              <p:cNvPr id="55324" name="Group 7"/>
              <p:cNvGrpSpPr>
                <a:grpSpLocks/>
              </p:cNvGrpSpPr>
              <p:nvPr/>
            </p:nvGrpSpPr>
            <p:grpSpPr bwMode="auto">
              <a:xfrm>
                <a:off x="3243935" y="2566989"/>
                <a:ext cx="1990949" cy="2103402"/>
                <a:chOff x="3535019" y="2348880"/>
                <a:chExt cx="1990032" cy="2102421"/>
              </a:xfrm>
            </p:grpSpPr>
            <p:grpSp>
              <p:nvGrpSpPr>
                <p:cNvPr id="55330" name="Group 3"/>
                <p:cNvGrpSpPr>
                  <a:grpSpLocks/>
                </p:cNvGrpSpPr>
                <p:nvPr/>
              </p:nvGrpSpPr>
              <p:grpSpPr bwMode="auto">
                <a:xfrm>
                  <a:off x="3605099" y="2348880"/>
                  <a:ext cx="1919952" cy="2102421"/>
                  <a:chOff x="3605099" y="2348880"/>
                  <a:chExt cx="1919952" cy="2102421"/>
                </a:xfrm>
              </p:grpSpPr>
              <p:pic>
                <p:nvPicPr>
                  <p:cNvPr id="55332" name="Picture 2" descr="http://www.bioedonline.org/BioEd/cache/file/7F7B262B-618D-49B2-884C8D9703F3F6A6.jpg"/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52223"/>
                  <a:stretch>
                    <a:fillRect/>
                  </a:stretch>
                </p:blipFill>
                <p:spPr bwMode="auto">
                  <a:xfrm>
                    <a:off x="3605099" y="2348880"/>
                    <a:ext cx="1907121" cy="2015761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55333" name="TextBox 1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199471" y="3989851"/>
                    <a:ext cx="325580" cy="46145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spcBef>
                        <a:spcPct val="20000"/>
                      </a:spcBef>
                      <a:buChar char="•"/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FontTx/>
                      <a:buNone/>
                    </a:pPr>
                    <a:r>
                      <a:rPr lang="en-US" altLang="en-US" sz="2400" b="1">
                        <a:solidFill>
                          <a:srgbClr val="FFFFFF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rPr>
                      <a:t>F</a:t>
                    </a:r>
                  </a:p>
                </p:txBody>
              </p:sp>
            </p:grpSp>
            <p:sp>
              <p:nvSpPr>
                <p:cNvPr id="55331" name="TextBox 4"/>
                <p:cNvSpPr txBox="1">
                  <a:spLocks noChangeArrowheads="1"/>
                </p:cNvSpPr>
                <p:nvPr/>
              </p:nvSpPr>
              <p:spPr bwMode="auto">
                <a:xfrm>
                  <a:off x="3535019" y="3984177"/>
                  <a:ext cx="505034" cy="4614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2400" b="1">
                      <a:solidFill>
                        <a:srgbClr val="FFFFFF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2n</a:t>
                  </a:r>
                </a:p>
              </p:txBody>
            </p:sp>
          </p:grpSp>
          <p:grpSp>
            <p:nvGrpSpPr>
              <p:cNvPr id="55325" name="Group 9"/>
              <p:cNvGrpSpPr>
                <a:grpSpLocks/>
              </p:cNvGrpSpPr>
              <p:nvPr/>
            </p:nvGrpSpPr>
            <p:grpSpPr bwMode="auto">
              <a:xfrm>
                <a:off x="3233738" y="4800602"/>
                <a:ext cx="2057070" cy="2000997"/>
                <a:chOff x="3523745" y="4581129"/>
                <a:chExt cx="2057621" cy="2001535"/>
              </a:xfrm>
            </p:grpSpPr>
            <p:grpSp>
              <p:nvGrpSpPr>
                <p:cNvPr id="55326" name="Group 2"/>
                <p:cNvGrpSpPr>
                  <a:grpSpLocks/>
                </p:cNvGrpSpPr>
                <p:nvPr/>
              </p:nvGrpSpPr>
              <p:grpSpPr bwMode="auto">
                <a:xfrm>
                  <a:off x="3604083" y="4581129"/>
                  <a:ext cx="1977283" cy="2001535"/>
                  <a:chOff x="4728501" y="2852937"/>
                  <a:chExt cx="1977283" cy="2001535"/>
                </a:xfrm>
              </p:grpSpPr>
              <p:pic>
                <p:nvPicPr>
                  <p:cNvPr id="55328" name="Picture 2" descr="http://www.bioedonline.org/BioEd/cache/file/7F7B262B-618D-49B2-884C8D9703F3F6A6.jpg"/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50000"/>
                  <a:stretch>
                    <a:fillRect/>
                  </a:stretch>
                </p:blipFill>
                <p:spPr bwMode="auto">
                  <a:xfrm>
                    <a:off x="4728501" y="2852937"/>
                    <a:ext cx="1908511" cy="192753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55329" name="TextBox 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6251692" y="4392683"/>
                    <a:ext cx="454092" cy="461789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spcBef>
                        <a:spcPct val="20000"/>
                      </a:spcBef>
                      <a:buChar char="•"/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FontTx/>
                      <a:buNone/>
                    </a:pPr>
                    <a:r>
                      <a:rPr lang="en-US" altLang="en-US" sz="2400" b="1">
                        <a:solidFill>
                          <a:srgbClr val="FFFFFF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rPr>
                      <a:t>M</a:t>
                    </a:r>
                  </a:p>
                </p:txBody>
              </p:sp>
            </p:grpSp>
            <p:sp>
              <p:nvSpPr>
                <p:cNvPr id="55327" name="TextBox 12"/>
                <p:cNvSpPr txBox="1">
                  <a:spLocks noChangeArrowheads="1"/>
                </p:cNvSpPr>
                <p:nvPr/>
              </p:nvSpPr>
              <p:spPr bwMode="auto">
                <a:xfrm>
                  <a:off x="3523745" y="6120314"/>
                  <a:ext cx="505403" cy="46178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2400" b="1">
                      <a:solidFill>
                        <a:srgbClr val="FFFFFF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2n</a:t>
                  </a:r>
                </a:p>
              </p:txBody>
            </p:sp>
          </p:grpSp>
        </p:grpSp>
      </p:grpSp>
      <p:grpSp>
        <p:nvGrpSpPr>
          <p:cNvPr id="12" name="Group 51"/>
          <p:cNvGrpSpPr>
            <a:grpSpLocks/>
          </p:cNvGrpSpPr>
          <p:nvPr/>
        </p:nvGrpSpPr>
        <p:grpSpPr bwMode="auto">
          <a:xfrm>
            <a:off x="5711825" y="2576513"/>
            <a:ext cx="3106738" cy="2871787"/>
            <a:chOff x="5561869" y="2677583"/>
            <a:chExt cx="3107960" cy="2872736"/>
          </a:xfrm>
        </p:grpSpPr>
        <p:cxnSp>
          <p:nvCxnSpPr>
            <p:cNvPr id="3" name="Straight Arrow Connector 2"/>
            <p:cNvCxnSpPr/>
            <p:nvPr/>
          </p:nvCxnSpPr>
          <p:spPr>
            <a:xfrm>
              <a:off x="5561869" y="3674862"/>
              <a:ext cx="1046574" cy="63521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/>
            <p:nvPr/>
          </p:nvCxnSpPr>
          <p:spPr>
            <a:xfrm flipV="1">
              <a:off x="5766738" y="3998819"/>
              <a:ext cx="855999" cy="1551500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5316" name="Group 7"/>
            <p:cNvGrpSpPr>
              <a:grpSpLocks/>
            </p:cNvGrpSpPr>
            <p:nvPr/>
          </p:nvGrpSpPr>
          <p:grpSpPr bwMode="auto">
            <a:xfrm>
              <a:off x="6674746" y="2677583"/>
              <a:ext cx="1995083" cy="2077267"/>
              <a:chOff x="3650408" y="3037305"/>
              <a:chExt cx="1994164" cy="2076300"/>
            </a:xfrm>
          </p:grpSpPr>
          <p:grpSp>
            <p:nvGrpSpPr>
              <p:cNvPr id="55317" name="Group 3"/>
              <p:cNvGrpSpPr>
                <a:grpSpLocks/>
              </p:cNvGrpSpPr>
              <p:nvPr/>
            </p:nvGrpSpPr>
            <p:grpSpPr bwMode="auto">
              <a:xfrm>
                <a:off x="3707029" y="3037305"/>
                <a:ext cx="1937543" cy="2052966"/>
                <a:chOff x="3707029" y="3037305"/>
                <a:chExt cx="1937543" cy="2052966"/>
              </a:xfrm>
            </p:grpSpPr>
            <p:pic>
              <p:nvPicPr>
                <p:cNvPr id="55319" name="Picture 2" descr="http://www.bioedonline.org/BioEd/cache/file/7F7B262B-618D-49B2-884C8D9703F3F6A6.jpg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2223"/>
                <a:stretch>
                  <a:fillRect/>
                </a:stretch>
              </p:blipFill>
              <p:spPr bwMode="auto">
                <a:xfrm>
                  <a:off x="3707029" y="3037305"/>
                  <a:ext cx="1907799" cy="2016479"/>
                </a:xfrm>
                <a:prstGeom prst="rect">
                  <a:avLst/>
                </a:prstGeom>
                <a:noFill/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55320" name="TextBox 1"/>
                <p:cNvSpPr txBox="1">
                  <a:spLocks noChangeArrowheads="1"/>
                </p:cNvSpPr>
                <p:nvPr/>
              </p:nvSpPr>
              <p:spPr bwMode="auto">
                <a:xfrm>
                  <a:off x="5318876" y="4628734"/>
                  <a:ext cx="325696" cy="46153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2400" b="1">
                      <a:solidFill>
                        <a:srgbClr val="FFFFFF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F</a:t>
                  </a:r>
                </a:p>
              </p:txBody>
            </p:sp>
          </p:grpSp>
          <p:sp>
            <p:nvSpPr>
              <p:cNvPr id="55318" name="TextBox 4"/>
              <p:cNvSpPr txBox="1">
                <a:spLocks noChangeArrowheads="1"/>
              </p:cNvSpPr>
              <p:nvPr/>
            </p:nvSpPr>
            <p:spPr bwMode="auto">
              <a:xfrm>
                <a:off x="3650408" y="4652068"/>
                <a:ext cx="505214" cy="4615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US" sz="2400" b="1">
                    <a:solidFill>
                      <a:srgbClr val="FFFFF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2n</a:t>
                </a:r>
              </a:p>
            </p:txBody>
          </p:sp>
        </p:grpSp>
      </p:grpSp>
      <p:grpSp>
        <p:nvGrpSpPr>
          <p:cNvPr id="15" name="Group 52"/>
          <p:cNvGrpSpPr>
            <a:grpSpLocks/>
          </p:cNvGrpSpPr>
          <p:nvPr/>
        </p:nvGrpSpPr>
        <p:grpSpPr bwMode="auto">
          <a:xfrm>
            <a:off x="5711825" y="3573463"/>
            <a:ext cx="3125788" cy="3211512"/>
            <a:chOff x="5522130" y="3588135"/>
            <a:chExt cx="3125876" cy="3210258"/>
          </a:xfrm>
        </p:grpSpPr>
        <p:cxnSp>
          <p:nvCxnSpPr>
            <p:cNvPr id="8" name="Straight Arrow Connector 7"/>
            <p:cNvCxnSpPr/>
            <p:nvPr/>
          </p:nvCxnSpPr>
          <p:spPr>
            <a:xfrm>
              <a:off x="5522130" y="3588135"/>
              <a:ext cx="1041429" cy="2116898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/>
            <p:cNvCxnSpPr/>
            <p:nvPr/>
          </p:nvCxnSpPr>
          <p:spPr>
            <a:xfrm flipV="1">
              <a:off x="5695173" y="5890698"/>
              <a:ext cx="887437" cy="217403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5309" name="Group 9"/>
            <p:cNvGrpSpPr>
              <a:grpSpLocks/>
            </p:cNvGrpSpPr>
            <p:nvPr/>
          </p:nvGrpSpPr>
          <p:grpSpPr bwMode="auto">
            <a:xfrm>
              <a:off x="6648991" y="4814938"/>
              <a:ext cx="1999015" cy="1983455"/>
              <a:chOff x="3552103" y="4595645"/>
              <a:chExt cx="1999553" cy="1983988"/>
            </a:xfrm>
          </p:grpSpPr>
          <p:grpSp>
            <p:nvGrpSpPr>
              <p:cNvPr id="55310" name="Group 2"/>
              <p:cNvGrpSpPr>
                <a:grpSpLocks/>
              </p:cNvGrpSpPr>
              <p:nvPr/>
            </p:nvGrpSpPr>
            <p:grpSpPr bwMode="auto">
              <a:xfrm>
                <a:off x="3604083" y="4595645"/>
                <a:ext cx="1947573" cy="1965322"/>
                <a:chOff x="4728501" y="2867453"/>
                <a:chExt cx="1947573" cy="1965322"/>
              </a:xfrm>
            </p:grpSpPr>
            <p:pic>
              <p:nvPicPr>
                <p:cNvPr id="55312" name="Picture 2" descr="http://www.bioedonline.org/BioEd/cache/file/7F7B262B-618D-49B2-884C8D9703F3F6A6.jpg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50000"/>
                <a:stretch>
                  <a:fillRect/>
                </a:stretch>
              </p:blipFill>
              <p:spPr bwMode="auto">
                <a:xfrm>
                  <a:off x="4728501" y="2867453"/>
                  <a:ext cx="1908529" cy="1927552"/>
                </a:xfrm>
                <a:prstGeom prst="rect">
                  <a:avLst/>
                </a:prstGeom>
                <a:noFill/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55313" name="TextBox 8"/>
                <p:cNvSpPr txBox="1">
                  <a:spLocks noChangeArrowheads="1"/>
                </p:cNvSpPr>
                <p:nvPr/>
              </p:nvSpPr>
              <p:spPr bwMode="auto">
                <a:xfrm>
                  <a:off x="6221978" y="4371017"/>
                  <a:ext cx="454096" cy="46175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2400" b="1">
                      <a:solidFill>
                        <a:srgbClr val="FFFFFF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M</a:t>
                  </a:r>
                </a:p>
              </p:txBody>
            </p:sp>
          </p:grpSp>
          <p:sp>
            <p:nvSpPr>
              <p:cNvPr id="55311" name="TextBox 12"/>
              <p:cNvSpPr txBox="1">
                <a:spLocks noChangeArrowheads="1"/>
              </p:cNvSpPr>
              <p:nvPr/>
            </p:nvSpPr>
            <p:spPr bwMode="auto">
              <a:xfrm>
                <a:off x="3552103" y="6117875"/>
                <a:ext cx="505407" cy="4617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US" sz="2400" b="1">
                    <a:solidFill>
                      <a:srgbClr val="FFFFF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2n</a:t>
                </a:r>
              </a:p>
            </p:txBody>
          </p:sp>
        </p:grpSp>
      </p:grpSp>
      <p:sp>
        <p:nvSpPr>
          <p:cNvPr id="55303" name="TextBox 16"/>
          <p:cNvSpPr txBox="1">
            <a:spLocks noChangeArrowheads="1"/>
          </p:cNvSpPr>
          <p:nvPr/>
        </p:nvSpPr>
        <p:spPr bwMode="auto">
          <a:xfrm>
            <a:off x="1019175" y="1989138"/>
            <a:ext cx="337026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000" b="1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Gamete formation (</a:t>
            </a:r>
            <a:r>
              <a:rPr lang="en-US" altLang="en-US" sz="2000" b="1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2n  </a:t>
            </a:r>
            <a:r>
              <a:rPr lang="en-US" altLang="en-US" sz="2000" b="1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 </a:t>
            </a:r>
            <a:r>
              <a:rPr lang="en-US" altLang="en-US" sz="2000" b="1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n)</a:t>
            </a:r>
            <a:endParaRPr lang="en-GB" altLang="en-US" sz="2000" b="1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>
            <a:off x="295275" y="2432050"/>
            <a:ext cx="5075238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5461000" y="2432050"/>
            <a:ext cx="3328988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306" name="TextBox 22"/>
          <p:cNvSpPr txBox="1">
            <a:spLocks noChangeArrowheads="1"/>
          </p:cNvSpPr>
          <p:nvPr/>
        </p:nvSpPr>
        <p:spPr bwMode="auto">
          <a:xfrm>
            <a:off x="5643563" y="1997075"/>
            <a:ext cx="298926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000" b="1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Fertilization (</a:t>
            </a:r>
            <a:r>
              <a:rPr lang="en-US" altLang="en-US" sz="2000" b="1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  +  n </a:t>
            </a:r>
            <a:r>
              <a:rPr lang="en-US" altLang="en-US" sz="2000" b="1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 </a:t>
            </a:r>
            <a:r>
              <a:rPr lang="en-US" altLang="en-US" sz="2000" b="1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2n</a:t>
            </a:r>
            <a:r>
              <a:rPr lang="en-GB" altLang="en-US" sz="2000" b="1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en-US" altLang="en-US" sz="2000" b="1">
              <a:solidFill>
                <a:srgbClr val="00B05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TextBox 1"/>
          <p:cNvSpPr txBox="1">
            <a:spLocks noChangeArrowheads="1"/>
          </p:cNvSpPr>
          <p:nvPr/>
        </p:nvSpPr>
        <p:spPr bwMode="auto">
          <a:xfrm>
            <a:off x="3181350" y="144463"/>
            <a:ext cx="2781300" cy="58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IN" altLang="en-US" b="1">
                <a:latin typeface="Calibri" panose="020F0502020204030204" pitchFamily="34" charset="0"/>
                <a:cs typeface="Calibri" panose="020F0502020204030204" pitchFamily="34" charset="0"/>
              </a:rPr>
              <a:t>Nondisjunction</a:t>
            </a:r>
          </a:p>
        </p:txBody>
      </p:sp>
      <p:sp>
        <p:nvSpPr>
          <p:cNvPr id="43011" name="TextBox 2"/>
          <p:cNvSpPr txBox="1">
            <a:spLocks noChangeArrowheads="1"/>
          </p:cNvSpPr>
          <p:nvPr/>
        </p:nvSpPr>
        <p:spPr bwMode="auto">
          <a:xfrm>
            <a:off x="457200" y="4800600"/>
            <a:ext cx="8229600" cy="178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ts val="600"/>
              </a:spcBef>
              <a:buFontTx/>
              <a:buNone/>
              <a:defRPr/>
            </a:pPr>
            <a:r>
              <a:rPr lang="en-IN" altLang="en-US" sz="2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Some diseases caused due to Nondisjunction:</a:t>
            </a:r>
          </a:p>
          <a:p>
            <a:pPr marL="285750" indent="-285750">
              <a:spcBef>
                <a:spcPts val="600"/>
              </a:spcBef>
              <a:defRPr/>
            </a:pPr>
            <a:r>
              <a:rPr lang="en-IN" altLang="en-US" sz="2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Down syndrome (trisomy 21): </a:t>
            </a:r>
            <a:r>
              <a:rPr lang="en-IN" altLang="en-US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It is</a:t>
            </a:r>
            <a:r>
              <a:rPr lang="en-US" altLang="en-US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 the most common irregularity of chromosome number in humans. Children with Down syndrome </a:t>
            </a:r>
            <a:r>
              <a:rPr lang="en-IN" altLang="en-US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have severe mental illness. Advanced maternal age is the risk factor for DS</a:t>
            </a:r>
          </a:p>
          <a:p>
            <a:pPr marL="285750" indent="-285750">
              <a:spcBef>
                <a:spcPts val="600"/>
              </a:spcBef>
              <a:defRPr/>
            </a:pPr>
            <a:r>
              <a:rPr lang="en-IN" altLang="en-US" sz="2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Turners syndrome (X monosomy: 45, X0)</a:t>
            </a:r>
          </a:p>
        </p:txBody>
      </p:sp>
      <p:pic>
        <p:nvPicPr>
          <p:cNvPr id="56324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41" t="28123" r="14494" b="27084"/>
          <a:stretch>
            <a:fillRect/>
          </a:stretch>
        </p:blipFill>
        <p:spPr bwMode="auto">
          <a:xfrm>
            <a:off x="152400" y="1323975"/>
            <a:ext cx="8839200" cy="314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6325" name="Rectangle 2"/>
          <p:cNvSpPr>
            <a:spLocks noChangeArrowheads="1"/>
          </p:cNvSpPr>
          <p:nvPr/>
        </p:nvSpPr>
        <p:spPr bwMode="auto">
          <a:xfrm>
            <a:off x="9525" y="844550"/>
            <a:ext cx="91344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IN" altLang="en-US" sz="2000">
                <a:latin typeface="Calibri" panose="020F0502020204030204" pitchFamily="34" charset="0"/>
                <a:cs typeface="Calibri" panose="020F0502020204030204" pitchFamily="34" charset="0"/>
              </a:rPr>
              <a:t>Failure of separation of homologous chromosomes or sister chromatids during meiosis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/>
          <p:cNvSpPr>
            <a:spLocks noGrp="1"/>
          </p:cNvSpPr>
          <p:nvPr>
            <p:ph type="title"/>
          </p:nvPr>
        </p:nvSpPr>
        <p:spPr>
          <a:xfrm>
            <a:off x="122238" y="88900"/>
            <a:ext cx="8915400" cy="944563"/>
          </a:xfrm>
        </p:spPr>
        <p:txBody>
          <a:bodyPr/>
          <a:lstStyle/>
          <a:p>
            <a:pPr algn="ctr" eaLnBrk="1" hangingPunct="1"/>
            <a:r>
              <a:rPr lang="en-GB" altLang="en-US" sz="3200" b="1" smtClean="0">
                <a:solidFill>
                  <a:srgbClr val="000000"/>
                </a:solidFill>
              </a:rPr>
              <a:t>How do so many types of cells arise in our body:</a:t>
            </a:r>
            <a:br>
              <a:rPr lang="en-GB" altLang="en-US" sz="3200" b="1" smtClean="0">
                <a:solidFill>
                  <a:srgbClr val="000000"/>
                </a:solidFill>
              </a:rPr>
            </a:br>
            <a:r>
              <a:rPr lang="en-GB" altLang="en-US" sz="3200" b="1" u="sng" smtClean="0">
                <a:solidFill>
                  <a:srgbClr val="7030A0"/>
                </a:solidFill>
              </a:rPr>
              <a:t>Differentiation</a:t>
            </a:r>
            <a:endParaRPr lang="en-GB" altLang="en-US" sz="3200" u="sng" smtClean="0"/>
          </a:p>
        </p:txBody>
      </p:sp>
      <p:pic>
        <p:nvPicPr>
          <p:cNvPr id="58371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4500000">
            <a:off x="3821113" y="3857625"/>
            <a:ext cx="1822450" cy="182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8372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808"/>
          <a:stretch>
            <a:fillRect/>
          </a:stretch>
        </p:blipFill>
        <p:spPr bwMode="auto">
          <a:xfrm>
            <a:off x="1089025" y="4468813"/>
            <a:ext cx="1774825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8373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900000">
            <a:off x="6484938" y="4403725"/>
            <a:ext cx="1452562" cy="933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8374" name="TextBox 11"/>
          <p:cNvSpPr txBox="1">
            <a:spLocks noChangeArrowheads="1"/>
          </p:cNvSpPr>
          <p:nvPr/>
        </p:nvSpPr>
        <p:spPr bwMode="auto">
          <a:xfrm>
            <a:off x="3802063" y="5053013"/>
            <a:ext cx="1824037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GB" altLang="en-US" sz="1800" u="sng">
                <a:solidFill>
                  <a:srgbClr val="000000"/>
                </a:solidFill>
              </a:rPr>
              <a:t>Neuron</a:t>
            </a:r>
            <a:r>
              <a:rPr lang="en-GB" altLang="en-US" sz="1800">
                <a:solidFill>
                  <a:srgbClr val="000000"/>
                </a:solidFill>
              </a:rPr>
              <a:t>:</a:t>
            </a:r>
          </a:p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GB" altLang="en-US" sz="1800">
                <a:solidFill>
                  <a:srgbClr val="000000"/>
                </a:solidFill>
              </a:rPr>
              <a:t>Myoglobin</a:t>
            </a:r>
          </a:p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GB" altLang="en-US" sz="1800">
                <a:solidFill>
                  <a:srgbClr val="000000"/>
                </a:solidFill>
              </a:rPr>
              <a:t>Neurotransmitter</a:t>
            </a:r>
          </a:p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GB" altLang="en-US" sz="1800">
                <a:solidFill>
                  <a:srgbClr val="000000"/>
                </a:solidFill>
              </a:rPr>
              <a:t>Hemoglobin</a:t>
            </a:r>
          </a:p>
        </p:txBody>
      </p:sp>
      <p:sp>
        <p:nvSpPr>
          <p:cNvPr id="58375" name="TextBox 12"/>
          <p:cNvSpPr txBox="1">
            <a:spLocks noChangeArrowheads="1"/>
          </p:cNvSpPr>
          <p:nvPr/>
        </p:nvSpPr>
        <p:spPr bwMode="auto">
          <a:xfrm>
            <a:off x="922338" y="5053013"/>
            <a:ext cx="1825625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GB" altLang="en-US" sz="1800" u="sng">
                <a:solidFill>
                  <a:srgbClr val="000000"/>
                </a:solidFill>
              </a:rPr>
              <a:t>Muscle</a:t>
            </a:r>
            <a:r>
              <a:rPr lang="en-GB" altLang="en-US" sz="1800">
                <a:solidFill>
                  <a:srgbClr val="000000"/>
                </a:solidFill>
              </a:rPr>
              <a:t>:</a:t>
            </a:r>
          </a:p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GB" altLang="en-US" sz="1800">
                <a:solidFill>
                  <a:srgbClr val="000000"/>
                </a:solidFill>
              </a:rPr>
              <a:t>Myoglobin</a:t>
            </a:r>
          </a:p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GB" altLang="en-US" sz="1800">
                <a:solidFill>
                  <a:srgbClr val="000000"/>
                </a:solidFill>
              </a:rPr>
              <a:t>Neurotransmitter</a:t>
            </a:r>
          </a:p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GB" altLang="en-US" sz="1800">
                <a:solidFill>
                  <a:srgbClr val="000000"/>
                </a:solidFill>
              </a:rPr>
              <a:t>Hemoglobin</a:t>
            </a:r>
          </a:p>
        </p:txBody>
      </p:sp>
      <p:sp>
        <p:nvSpPr>
          <p:cNvPr id="58376" name="TextBox 13"/>
          <p:cNvSpPr txBox="1">
            <a:spLocks noChangeArrowheads="1"/>
          </p:cNvSpPr>
          <p:nvPr/>
        </p:nvSpPr>
        <p:spPr bwMode="auto">
          <a:xfrm>
            <a:off x="6435725" y="5053013"/>
            <a:ext cx="1824038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GB" altLang="en-US" sz="1800" u="sng">
                <a:solidFill>
                  <a:srgbClr val="000000"/>
                </a:solidFill>
              </a:rPr>
              <a:t>RBC</a:t>
            </a:r>
            <a:r>
              <a:rPr lang="en-GB" altLang="en-US" sz="1800">
                <a:solidFill>
                  <a:srgbClr val="000000"/>
                </a:solidFill>
              </a:rPr>
              <a:t>:</a:t>
            </a:r>
          </a:p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GB" altLang="en-US" sz="1800">
                <a:solidFill>
                  <a:srgbClr val="000000"/>
                </a:solidFill>
              </a:rPr>
              <a:t>Myoglobin</a:t>
            </a:r>
          </a:p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GB" altLang="en-US" sz="1800">
                <a:solidFill>
                  <a:srgbClr val="000000"/>
                </a:solidFill>
              </a:rPr>
              <a:t>Neurotransmitter</a:t>
            </a:r>
          </a:p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GB" altLang="en-US" sz="1800">
                <a:solidFill>
                  <a:srgbClr val="000000"/>
                </a:solidFill>
              </a:rPr>
              <a:t>Hemoglobin</a:t>
            </a:r>
          </a:p>
        </p:txBody>
      </p:sp>
      <p:pic>
        <p:nvPicPr>
          <p:cNvPr id="58377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374" t="17101" r="111" b="25410"/>
          <a:stretch>
            <a:fillRect/>
          </a:stretch>
        </p:blipFill>
        <p:spPr bwMode="auto">
          <a:xfrm>
            <a:off x="1096963" y="5429250"/>
            <a:ext cx="215900" cy="204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8378" name="Picture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60" t="17101" r="58424" b="25410"/>
          <a:stretch>
            <a:fillRect/>
          </a:stretch>
        </p:blipFill>
        <p:spPr bwMode="auto">
          <a:xfrm>
            <a:off x="757238" y="5661025"/>
            <a:ext cx="215900" cy="26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8379" name="Picture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60" t="17101" r="58424" b="25410"/>
          <a:stretch>
            <a:fillRect/>
          </a:stretch>
        </p:blipFill>
        <p:spPr bwMode="auto">
          <a:xfrm>
            <a:off x="949325" y="5945188"/>
            <a:ext cx="215900" cy="26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8380" name="Picture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374" t="17101" r="111" b="25410"/>
          <a:stretch>
            <a:fillRect/>
          </a:stretch>
        </p:blipFill>
        <p:spPr bwMode="auto">
          <a:xfrm>
            <a:off x="3640138" y="5673725"/>
            <a:ext cx="215900" cy="20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8381" name="Picture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374" t="17101" r="111" b="25410"/>
          <a:stretch>
            <a:fillRect/>
          </a:stretch>
        </p:blipFill>
        <p:spPr bwMode="auto">
          <a:xfrm>
            <a:off x="6523038" y="5983288"/>
            <a:ext cx="215900" cy="204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8382" name="Picture 2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60" t="17101" r="58424" b="25410"/>
          <a:stretch>
            <a:fillRect/>
          </a:stretch>
        </p:blipFill>
        <p:spPr bwMode="auto">
          <a:xfrm>
            <a:off x="3914775" y="5394325"/>
            <a:ext cx="215900" cy="26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8383" name="Picture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60" t="17101" r="58424" b="25410"/>
          <a:stretch>
            <a:fillRect/>
          </a:stretch>
        </p:blipFill>
        <p:spPr bwMode="auto">
          <a:xfrm>
            <a:off x="3870325" y="5949950"/>
            <a:ext cx="215900" cy="26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8384" name="Picture 2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60" t="17101" r="58424" b="25410"/>
          <a:stretch>
            <a:fillRect/>
          </a:stretch>
        </p:blipFill>
        <p:spPr bwMode="auto">
          <a:xfrm>
            <a:off x="6600825" y="5376863"/>
            <a:ext cx="215900" cy="265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8385" name="Picture 2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60" t="17101" r="58424" b="25410"/>
          <a:stretch>
            <a:fillRect/>
          </a:stretch>
        </p:blipFill>
        <p:spPr bwMode="auto">
          <a:xfrm>
            <a:off x="6288088" y="5678488"/>
            <a:ext cx="215900" cy="26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8" name="Straight Arrow Connector 27"/>
          <p:cNvCxnSpPr>
            <a:endCxn id="58372" idx="0"/>
          </p:cNvCxnSpPr>
          <p:nvPr/>
        </p:nvCxnSpPr>
        <p:spPr>
          <a:xfrm flipH="1">
            <a:off x="1958975" y="3644900"/>
            <a:ext cx="2640013" cy="8286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4586288" y="3644900"/>
            <a:ext cx="106362" cy="8636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endCxn id="58373" idx="0"/>
          </p:cNvCxnSpPr>
          <p:nvPr/>
        </p:nvCxnSpPr>
        <p:spPr>
          <a:xfrm>
            <a:off x="4570413" y="3644900"/>
            <a:ext cx="2519362" cy="7747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58389" name="Group 24"/>
          <p:cNvGrpSpPr>
            <a:grpSpLocks/>
          </p:cNvGrpSpPr>
          <p:nvPr/>
        </p:nvGrpSpPr>
        <p:grpSpPr bwMode="auto">
          <a:xfrm>
            <a:off x="3273425" y="3932238"/>
            <a:ext cx="557213" cy="76200"/>
            <a:chOff x="3511390" y="3545204"/>
            <a:chExt cx="557069" cy="75335"/>
          </a:xfrm>
        </p:grpSpPr>
        <p:sp>
          <p:nvSpPr>
            <p:cNvPr id="15" name="Rectangle 14"/>
            <p:cNvSpPr/>
            <p:nvPr/>
          </p:nvSpPr>
          <p:spPr>
            <a:xfrm>
              <a:off x="3551068" y="3548343"/>
              <a:ext cx="396772" cy="7219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>
                <a:solidFill>
                  <a:prstClr val="white"/>
                </a:solidFill>
              </a:endParaRPr>
            </a:p>
          </p:txBody>
        </p:sp>
        <p:cxnSp>
          <p:nvCxnSpPr>
            <p:cNvPr id="9" name="Straight Connector 8"/>
            <p:cNvCxnSpPr/>
            <p:nvPr/>
          </p:nvCxnSpPr>
          <p:spPr>
            <a:xfrm flipH="1">
              <a:off x="3595506" y="3545204"/>
              <a:ext cx="47295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H="1">
              <a:off x="3511390" y="3620539"/>
              <a:ext cx="47295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390" name="Group 30"/>
          <p:cNvGrpSpPr>
            <a:grpSpLocks/>
          </p:cNvGrpSpPr>
          <p:nvPr/>
        </p:nvGrpSpPr>
        <p:grpSpPr bwMode="auto">
          <a:xfrm>
            <a:off x="5407025" y="3954463"/>
            <a:ext cx="604838" cy="74612"/>
            <a:chOff x="3458858" y="3540442"/>
            <a:chExt cx="605458" cy="75335"/>
          </a:xfrm>
        </p:grpSpPr>
        <p:sp>
          <p:nvSpPr>
            <p:cNvPr id="33" name="Rectangle 32"/>
            <p:cNvSpPr/>
            <p:nvPr/>
          </p:nvSpPr>
          <p:spPr>
            <a:xfrm>
              <a:off x="3509710" y="3543648"/>
              <a:ext cx="397282" cy="721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>
                <a:solidFill>
                  <a:prstClr val="white"/>
                </a:solidFill>
              </a:endParaRPr>
            </a:p>
          </p:txBody>
        </p:sp>
        <p:cxnSp>
          <p:nvCxnSpPr>
            <p:cNvPr id="34" name="Straight Connector 33"/>
            <p:cNvCxnSpPr/>
            <p:nvPr/>
          </p:nvCxnSpPr>
          <p:spPr>
            <a:xfrm flipH="1">
              <a:off x="3458858" y="3540442"/>
              <a:ext cx="47197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flipH="1">
              <a:off x="3592345" y="3612571"/>
              <a:ext cx="47197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391" name="Group 35"/>
          <p:cNvGrpSpPr>
            <a:grpSpLocks/>
          </p:cNvGrpSpPr>
          <p:nvPr/>
        </p:nvGrpSpPr>
        <p:grpSpPr bwMode="auto">
          <a:xfrm>
            <a:off x="4384675" y="3941763"/>
            <a:ext cx="506413" cy="80962"/>
            <a:chOff x="3485197" y="3561871"/>
            <a:chExt cx="506108" cy="80489"/>
          </a:xfrm>
        </p:grpSpPr>
        <p:sp>
          <p:nvSpPr>
            <p:cNvPr id="37" name="Rectangle 36"/>
            <p:cNvSpPr/>
            <p:nvPr/>
          </p:nvSpPr>
          <p:spPr>
            <a:xfrm>
              <a:off x="3539139" y="3568184"/>
              <a:ext cx="396636" cy="710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>
                <a:solidFill>
                  <a:prstClr val="white"/>
                </a:solidFill>
              </a:endParaRPr>
            </a:p>
          </p:txBody>
        </p:sp>
        <p:cxnSp>
          <p:nvCxnSpPr>
            <p:cNvPr id="38" name="Straight Connector 37"/>
            <p:cNvCxnSpPr/>
            <p:nvPr/>
          </p:nvCxnSpPr>
          <p:spPr>
            <a:xfrm flipH="1">
              <a:off x="3518515" y="3561871"/>
              <a:ext cx="47279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 flipH="1">
              <a:off x="3485197" y="3642360"/>
              <a:ext cx="47279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392" name="Group 40"/>
          <p:cNvGrpSpPr>
            <a:grpSpLocks/>
          </p:cNvGrpSpPr>
          <p:nvPr/>
        </p:nvGrpSpPr>
        <p:grpSpPr bwMode="auto">
          <a:xfrm>
            <a:off x="4152900" y="1065213"/>
            <a:ext cx="838200" cy="1101725"/>
            <a:chOff x="4363105" y="762762"/>
            <a:chExt cx="839209" cy="1100332"/>
          </a:xfrm>
        </p:grpSpPr>
        <p:sp>
          <p:nvSpPr>
            <p:cNvPr id="42" name="Oval 41"/>
            <p:cNvSpPr/>
            <p:nvPr/>
          </p:nvSpPr>
          <p:spPr>
            <a:xfrm>
              <a:off x="4363105" y="762762"/>
              <a:ext cx="828084" cy="82762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43" name="Oval 42"/>
            <p:cNvSpPr/>
            <p:nvPr/>
          </p:nvSpPr>
          <p:spPr>
            <a:xfrm>
              <a:off x="4420324" y="823011"/>
              <a:ext cx="720004" cy="71981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58417" name="TextBox 43"/>
            <p:cNvSpPr txBox="1">
              <a:spLocks noChangeArrowheads="1"/>
            </p:cNvSpPr>
            <p:nvPr/>
          </p:nvSpPr>
          <p:spPr bwMode="auto">
            <a:xfrm>
              <a:off x="4394080" y="1493762"/>
              <a:ext cx="808234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GB" altLang="en-US" sz="1800">
                  <a:solidFill>
                    <a:srgbClr val="000000"/>
                  </a:solidFill>
                </a:rPr>
                <a:t>Zygote</a:t>
              </a:r>
            </a:p>
          </p:txBody>
        </p:sp>
        <p:sp>
          <p:nvSpPr>
            <p:cNvPr id="45" name="Oval 44"/>
            <p:cNvSpPr/>
            <p:nvPr/>
          </p:nvSpPr>
          <p:spPr>
            <a:xfrm>
              <a:off x="4744564" y="995829"/>
              <a:ext cx="108080" cy="1094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46" name="Oval 45"/>
            <p:cNvSpPr/>
            <p:nvPr/>
          </p:nvSpPr>
          <p:spPr>
            <a:xfrm>
              <a:off x="4735027" y="1295488"/>
              <a:ext cx="108080" cy="107814"/>
            </a:xfrm>
            <a:prstGeom prst="ellipse">
              <a:avLst/>
            </a:prstGeom>
            <a:solidFill>
              <a:srgbClr val="FF33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>
                <a:solidFill>
                  <a:prstClr val="white"/>
                </a:solidFill>
              </a:endParaRPr>
            </a:p>
          </p:txBody>
        </p:sp>
      </p:grpSp>
      <p:sp>
        <p:nvSpPr>
          <p:cNvPr id="58393" name="TextBox 46"/>
          <p:cNvSpPr txBox="1">
            <a:spLocks noChangeArrowheads="1"/>
          </p:cNvSpPr>
          <p:nvPr/>
        </p:nvSpPr>
        <p:spPr bwMode="auto">
          <a:xfrm>
            <a:off x="5918200" y="1238250"/>
            <a:ext cx="2859088" cy="1754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Wingdings" panose="05000000000000000000" pitchFamily="2" charset="2"/>
              <a:buChar char="q"/>
            </a:pPr>
            <a:r>
              <a:rPr lang="en-GB" altLang="en-US" sz="1800">
                <a:solidFill>
                  <a:srgbClr val="002060"/>
                </a:solidFill>
              </a:rPr>
              <a:t>In contrast, </a:t>
            </a:r>
            <a:r>
              <a:rPr lang="en-GB" altLang="en-US" sz="1800" b="1">
                <a:solidFill>
                  <a:srgbClr val="0000FF"/>
                </a:solidFill>
              </a:rPr>
              <a:t>House keeping genes </a:t>
            </a:r>
            <a:r>
              <a:rPr lang="en-GB" altLang="en-US" sz="1800">
                <a:solidFill>
                  <a:srgbClr val="002060"/>
                </a:solidFill>
              </a:rPr>
              <a:t>(coding for RNA Polymerase, Ribosomes, Cytoskeletal proteins etc.) are expressed in all cells </a:t>
            </a:r>
          </a:p>
        </p:txBody>
      </p:sp>
      <p:sp>
        <p:nvSpPr>
          <p:cNvPr id="58394" name="TextBox 55"/>
          <p:cNvSpPr txBox="1">
            <a:spLocks noChangeArrowheads="1"/>
          </p:cNvSpPr>
          <p:nvPr/>
        </p:nvSpPr>
        <p:spPr bwMode="auto">
          <a:xfrm>
            <a:off x="1490663" y="6275388"/>
            <a:ext cx="63246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GB" altLang="en-US" sz="2400">
                <a:solidFill>
                  <a:srgbClr val="FF0000"/>
                </a:solidFill>
              </a:rPr>
              <a:t>How do different genes express in different cells?</a:t>
            </a:r>
          </a:p>
        </p:txBody>
      </p:sp>
      <p:sp>
        <p:nvSpPr>
          <p:cNvPr id="58395" name="Rectangle 56"/>
          <p:cNvSpPr>
            <a:spLocks noChangeArrowheads="1"/>
          </p:cNvSpPr>
          <p:nvPr/>
        </p:nvSpPr>
        <p:spPr bwMode="auto">
          <a:xfrm>
            <a:off x="506413" y="1238250"/>
            <a:ext cx="2371725" cy="1754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Wingdings" panose="05000000000000000000" pitchFamily="2" charset="2"/>
              <a:buChar char="q"/>
            </a:pPr>
            <a:r>
              <a:rPr lang="en-GB" altLang="en-US" sz="1800">
                <a:solidFill>
                  <a:srgbClr val="000000"/>
                </a:solidFill>
              </a:rPr>
              <a:t>Expression of </a:t>
            </a:r>
            <a:r>
              <a:rPr lang="en-GB" altLang="en-US" sz="1800" b="1">
                <a:solidFill>
                  <a:srgbClr val="33CC33"/>
                </a:solidFill>
              </a:rPr>
              <a:t>tissue-specific genes (TSGs)</a:t>
            </a:r>
            <a:r>
              <a:rPr lang="en-GB" altLang="en-US" sz="1800">
                <a:solidFill>
                  <a:srgbClr val="000000"/>
                </a:solidFill>
              </a:rPr>
              <a:t> dictate differentiation path towards a specific cell identity</a:t>
            </a:r>
          </a:p>
        </p:txBody>
      </p:sp>
      <p:grpSp>
        <p:nvGrpSpPr>
          <p:cNvPr id="58396" name="Group 47"/>
          <p:cNvGrpSpPr>
            <a:grpSpLocks/>
          </p:cNvGrpSpPr>
          <p:nvPr/>
        </p:nvGrpSpPr>
        <p:grpSpPr bwMode="auto">
          <a:xfrm>
            <a:off x="4173538" y="2714625"/>
            <a:ext cx="828675" cy="827088"/>
            <a:chOff x="5646149" y="1923600"/>
            <a:chExt cx="828000" cy="828000"/>
          </a:xfrm>
        </p:grpSpPr>
        <p:sp>
          <p:nvSpPr>
            <p:cNvPr id="49" name="Oval 48"/>
            <p:cNvSpPr/>
            <p:nvPr/>
          </p:nvSpPr>
          <p:spPr>
            <a:xfrm>
              <a:off x="5646149" y="1923600"/>
              <a:ext cx="828000" cy="8280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50" name="Oval 49"/>
            <p:cNvSpPr/>
            <p:nvPr/>
          </p:nvSpPr>
          <p:spPr>
            <a:xfrm>
              <a:off x="5880908" y="2103186"/>
              <a:ext cx="179241" cy="17958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51" name="Oval 50"/>
            <p:cNvSpPr/>
            <p:nvPr/>
          </p:nvSpPr>
          <p:spPr>
            <a:xfrm>
              <a:off x="6041114" y="2044383"/>
              <a:ext cx="179242" cy="17958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52" name="Oval 51"/>
            <p:cNvSpPr/>
            <p:nvPr/>
          </p:nvSpPr>
          <p:spPr>
            <a:xfrm>
              <a:off x="6137873" y="2146095"/>
              <a:ext cx="180828" cy="18117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53" name="Oval 52"/>
            <p:cNvSpPr/>
            <p:nvPr/>
          </p:nvSpPr>
          <p:spPr>
            <a:xfrm>
              <a:off x="6023666" y="2220790"/>
              <a:ext cx="180828" cy="18117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54" name="Oval 53"/>
            <p:cNvSpPr/>
            <p:nvPr/>
          </p:nvSpPr>
          <p:spPr>
            <a:xfrm>
              <a:off x="6182287" y="2295485"/>
              <a:ext cx="180828" cy="17958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55" name="Oval 54"/>
            <p:cNvSpPr/>
            <p:nvPr/>
          </p:nvSpPr>
          <p:spPr>
            <a:xfrm>
              <a:off x="5950701" y="2406732"/>
              <a:ext cx="180828" cy="18117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58" name="Oval 57"/>
            <p:cNvSpPr/>
            <p:nvPr/>
          </p:nvSpPr>
          <p:spPr>
            <a:xfrm>
              <a:off x="5849183" y="2301842"/>
              <a:ext cx="179241" cy="17958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59" name="Oval 58"/>
            <p:cNvSpPr/>
            <p:nvPr/>
          </p:nvSpPr>
          <p:spPr>
            <a:xfrm>
              <a:off x="6079183" y="2406732"/>
              <a:ext cx="179242" cy="18117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60" name="Oval 59"/>
            <p:cNvSpPr/>
            <p:nvPr/>
          </p:nvSpPr>
          <p:spPr>
            <a:xfrm>
              <a:off x="5819045" y="2115900"/>
              <a:ext cx="179242" cy="17958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61" name="Oval 60"/>
            <p:cNvSpPr/>
            <p:nvPr/>
          </p:nvSpPr>
          <p:spPr>
            <a:xfrm>
              <a:off x="5825390" y="2419446"/>
              <a:ext cx="179242" cy="17958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62" name="Oval 61"/>
            <p:cNvSpPr/>
            <p:nvPr/>
          </p:nvSpPr>
          <p:spPr>
            <a:xfrm>
              <a:off x="5757183" y="2262111"/>
              <a:ext cx="180828" cy="18117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63" name="Oval 62"/>
            <p:cNvSpPr/>
            <p:nvPr/>
          </p:nvSpPr>
          <p:spPr>
            <a:xfrm>
              <a:off x="5999873" y="2484606"/>
              <a:ext cx="179242" cy="17958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64" name="Oval 63"/>
            <p:cNvSpPr/>
            <p:nvPr/>
          </p:nvSpPr>
          <p:spPr>
            <a:xfrm>
              <a:off x="5909459" y="1996706"/>
              <a:ext cx="179241" cy="17958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65" name="Oval 64"/>
            <p:cNvSpPr/>
            <p:nvPr/>
          </p:nvSpPr>
          <p:spPr>
            <a:xfrm>
              <a:off x="6187045" y="2406732"/>
              <a:ext cx="180828" cy="18117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>
                <a:solidFill>
                  <a:prstClr val="white"/>
                </a:solidFill>
              </a:endParaRPr>
            </a:p>
          </p:txBody>
        </p:sp>
      </p:grpSp>
      <p:cxnSp>
        <p:nvCxnSpPr>
          <p:cNvPr id="6" name="Straight Arrow Connector 5"/>
          <p:cNvCxnSpPr/>
          <p:nvPr/>
        </p:nvCxnSpPr>
        <p:spPr>
          <a:xfrm>
            <a:off x="4586288" y="2166938"/>
            <a:ext cx="0" cy="49688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8398" name="TextBox 6"/>
          <p:cNvSpPr txBox="1">
            <a:spLocks noChangeArrowheads="1"/>
          </p:cNvSpPr>
          <p:nvPr/>
        </p:nvSpPr>
        <p:spPr bwMode="auto">
          <a:xfrm>
            <a:off x="4130675" y="2230438"/>
            <a:ext cx="130016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GB" altLang="en-US" sz="1800">
                <a:solidFill>
                  <a:srgbClr val="00B050"/>
                </a:solidFill>
              </a:rPr>
              <a:t>Cell division</a:t>
            </a:r>
          </a:p>
        </p:txBody>
      </p:sp>
      <p:sp>
        <p:nvSpPr>
          <p:cNvPr id="58399" name="TextBox 25"/>
          <p:cNvSpPr txBox="1">
            <a:spLocks noChangeArrowheads="1"/>
          </p:cNvSpPr>
          <p:nvPr/>
        </p:nvSpPr>
        <p:spPr bwMode="auto">
          <a:xfrm>
            <a:off x="3932238" y="3989388"/>
            <a:ext cx="15525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GB" altLang="en-US" sz="1800">
                <a:solidFill>
                  <a:srgbClr val="00B050"/>
                </a:solidFill>
              </a:rPr>
              <a:t>Differentiation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Title 1"/>
          <p:cNvSpPr>
            <a:spLocks noGrp="1"/>
          </p:cNvSpPr>
          <p:nvPr>
            <p:ph type="title"/>
          </p:nvPr>
        </p:nvSpPr>
        <p:spPr>
          <a:xfrm>
            <a:off x="0" y="192088"/>
            <a:ext cx="9144000" cy="898525"/>
          </a:xfrm>
        </p:spPr>
        <p:txBody>
          <a:bodyPr/>
          <a:lstStyle/>
          <a:p>
            <a:r>
              <a:rPr lang="en-GB" altLang="en-US" sz="3200" b="1" u="sng" smtClean="0">
                <a:solidFill>
                  <a:srgbClr val="7030A0"/>
                </a:solidFill>
              </a:rPr>
              <a:t>Differentiation:</a:t>
            </a:r>
            <a:r>
              <a:rPr lang="en-GB" altLang="en-US" sz="3200" b="1" smtClean="0">
                <a:solidFill>
                  <a:srgbClr val="7030A0"/>
                </a:solidFill>
              </a:rPr>
              <a:t> </a:t>
            </a:r>
            <a:br>
              <a:rPr lang="en-GB" altLang="en-US" sz="3200" b="1" smtClean="0">
                <a:solidFill>
                  <a:srgbClr val="7030A0"/>
                </a:solidFill>
              </a:rPr>
            </a:br>
            <a:r>
              <a:rPr lang="en-GB" altLang="en-US" sz="2800" b="1" smtClean="0"/>
              <a:t>Two ways of making sister cells different</a:t>
            </a:r>
          </a:p>
        </p:txBody>
      </p:sp>
      <p:pic>
        <p:nvPicPr>
          <p:cNvPr id="5939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625" y="1376363"/>
            <a:ext cx="5049838" cy="488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9396" name="Rectangle 3"/>
          <p:cNvSpPr>
            <a:spLocks noChangeArrowheads="1"/>
          </p:cNvSpPr>
          <p:nvPr/>
        </p:nvSpPr>
        <p:spPr bwMode="auto">
          <a:xfrm>
            <a:off x="5351463" y="1697038"/>
            <a:ext cx="3627437" cy="4094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AutoNum type="arabicPeriod"/>
            </a:pPr>
            <a:r>
              <a:rPr lang="en-GB" altLang="en-US" sz="2000" b="1">
                <a:solidFill>
                  <a:srgbClr val="780245"/>
                </a:solidFill>
                <a:latin typeface="Calibri" panose="020F0502020204030204" pitchFamily="34" charset="0"/>
              </a:rPr>
              <a:t>Asymmetric Cell division: </a:t>
            </a:r>
            <a:r>
              <a:rPr lang="en-GB" altLang="en-US" sz="2000">
                <a:solidFill>
                  <a:srgbClr val="780245"/>
                </a:solidFill>
                <a:latin typeface="Calibri" panose="020F0502020204030204" pitchFamily="34" charset="0"/>
              </a:rPr>
              <a:t>Some proteins and/RNA gets asymmetrically distributed in dividing cell; after division, they distribute unevenly in the to daughter cells</a:t>
            </a:r>
          </a:p>
          <a:p>
            <a:pPr eaLnBrk="1" hangingPunct="1">
              <a:spcBef>
                <a:spcPct val="0"/>
              </a:spcBef>
              <a:buFontTx/>
              <a:buAutoNum type="arabicPeriod"/>
            </a:pPr>
            <a:endParaRPr lang="en-GB" altLang="en-US" sz="200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AutoNum type="arabicPeriod"/>
            </a:pPr>
            <a:r>
              <a:rPr lang="en-GB" altLang="en-US" sz="2000" b="1">
                <a:solidFill>
                  <a:srgbClr val="006600"/>
                </a:solidFill>
                <a:latin typeface="Calibri" panose="020F0502020204030204" pitchFamily="34" charset="0"/>
              </a:rPr>
              <a:t>Extrinsic Signal: </a:t>
            </a:r>
            <a:r>
              <a:rPr lang="en-GB" altLang="en-US" sz="2000">
                <a:solidFill>
                  <a:srgbClr val="006600"/>
                </a:solidFill>
                <a:latin typeface="Calibri" panose="020F0502020204030204" pitchFamily="34" charset="0"/>
              </a:rPr>
              <a:t>Neighbouring cells or secreted signalling molecules act on one of the two post-mitotic daughter cells to assign a specific identity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Text Box 2"/>
          <p:cNvSpPr txBox="1">
            <a:spLocks noChangeArrowheads="1"/>
          </p:cNvSpPr>
          <p:nvPr/>
        </p:nvSpPr>
        <p:spPr bwMode="auto">
          <a:xfrm>
            <a:off x="304800" y="76200"/>
            <a:ext cx="82804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en-US" b="1">
                <a:latin typeface="Calibri Light" panose="020F0302020204030204" pitchFamily="34" charset="0"/>
              </a:rPr>
              <a:t>Asymmetric division leads to different </a:t>
            </a:r>
            <a:r>
              <a:rPr lang="en-US" altLang="en-US" b="1">
                <a:solidFill>
                  <a:srgbClr val="FF5050"/>
                </a:solidFill>
                <a:latin typeface="Calibri Light" panose="020F0302020204030204" pitchFamily="34" charset="0"/>
              </a:rPr>
              <a:t>cell fates</a:t>
            </a:r>
          </a:p>
        </p:txBody>
      </p:sp>
      <p:pic>
        <p:nvPicPr>
          <p:cNvPr id="60419" name="Picture 2" descr="figure 21-2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047"/>
          <a:stretch>
            <a:fillRect/>
          </a:stretch>
        </p:blipFill>
        <p:spPr bwMode="auto">
          <a:xfrm>
            <a:off x="34925" y="1538288"/>
            <a:ext cx="5167313" cy="4554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420" name="TextBox 3"/>
          <p:cNvSpPr txBox="1">
            <a:spLocks noChangeArrowheads="1"/>
          </p:cNvSpPr>
          <p:nvPr/>
        </p:nvSpPr>
        <p:spPr bwMode="auto">
          <a:xfrm>
            <a:off x="5148263" y="765175"/>
            <a:ext cx="3960812" cy="6046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spcAft>
                <a:spcPts val="1200"/>
              </a:spcAft>
            </a:pPr>
            <a:r>
              <a:rPr lang="en-CA" altLang="en-US" sz="2100">
                <a:solidFill>
                  <a:srgbClr val="000000"/>
                </a:solidFill>
                <a:latin typeface="Calibri" panose="020F0502020204030204" pitchFamily="34" charset="0"/>
              </a:rPr>
              <a:t>Essential to asymmetric cell division is </a:t>
            </a:r>
            <a:r>
              <a:rPr lang="en-CA" altLang="en-US" sz="2100" i="1">
                <a:solidFill>
                  <a:srgbClr val="00B0F0"/>
                </a:solidFill>
                <a:latin typeface="Calibri" panose="020F0502020204030204" pitchFamily="34" charset="0"/>
              </a:rPr>
              <a:t>polarization</a:t>
            </a:r>
            <a:r>
              <a:rPr lang="en-CA" altLang="en-US" sz="2100" i="1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CA" altLang="en-US" sz="2100">
                <a:solidFill>
                  <a:srgbClr val="000000"/>
                </a:solidFill>
                <a:latin typeface="Calibri" panose="020F0502020204030204" pitchFamily="34" charset="0"/>
              </a:rPr>
              <a:t>of the parental cell and then differential incorporation of parts of the parental cell into the two daughters</a:t>
            </a:r>
          </a:p>
          <a:p>
            <a:pPr eaLnBrk="1" hangingPunct="1">
              <a:spcBef>
                <a:spcPct val="0"/>
              </a:spcBef>
              <a:spcAft>
                <a:spcPts val="1200"/>
              </a:spcAft>
            </a:pPr>
            <a:r>
              <a:rPr lang="en-CA" altLang="en-US" sz="2100">
                <a:solidFill>
                  <a:srgbClr val="000000"/>
                </a:solidFill>
                <a:latin typeface="Calibri" panose="020F0502020204030204" pitchFamily="34" charset="0"/>
              </a:rPr>
              <a:t>Some cytoplasmic components (such as mRNA or proteins) are localized in some part of the cell</a:t>
            </a:r>
          </a:p>
          <a:p>
            <a:pPr eaLnBrk="1" hangingPunct="1">
              <a:spcBef>
                <a:spcPct val="0"/>
              </a:spcBef>
              <a:spcAft>
                <a:spcPts val="1200"/>
              </a:spcAft>
            </a:pPr>
            <a:r>
              <a:rPr lang="en-CA" altLang="en-US" sz="2100">
                <a:solidFill>
                  <a:srgbClr val="000000"/>
                </a:solidFill>
                <a:latin typeface="Calibri" panose="020F0502020204030204" pitchFamily="34" charset="0"/>
              </a:rPr>
              <a:t>The </a:t>
            </a:r>
            <a:r>
              <a:rPr lang="en-CA" altLang="en-US" sz="2100">
                <a:solidFill>
                  <a:srgbClr val="00B0F0"/>
                </a:solidFill>
                <a:latin typeface="Calibri" panose="020F0502020204030204" pitchFamily="34" charset="0"/>
              </a:rPr>
              <a:t>unequal distribution </a:t>
            </a:r>
            <a:r>
              <a:rPr lang="en-CA" altLang="en-US" sz="2100">
                <a:solidFill>
                  <a:srgbClr val="000000"/>
                </a:solidFill>
                <a:latin typeface="Calibri" panose="020F0502020204030204" pitchFamily="34" charset="0"/>
              </a:rPr>
              <a:t>of these components to the daughter cells typically result in transcription of different sets of genes</a:t>
            </a:r>
          </a:p>
          <a:p>
            <a:pPr eaLnBrk="1" hangingPunct="1">
              <a:spcBef>
                <a:spcPct val="0"/>
              </a:spcBef>
              <a:spcAft>
                <a:spcPts val="1200"/>
              </a:spcAft>
            </a:pPr>
            <a:r>
              <a:rPr lang="en-CA" altLang="en-US" sz="2100">
                <a:solidFill>
                  <a:srgbClr val="000000"/>
                </a:solidFill>
                <a:latin typeface="Calibri" panose="020F0502020204030204" pitchFamily="34" charset="0"/>
              </a:rPr>
              <a:t>The resulting proteins determine the </a:t>
            </a:r>
            <a:r>
              <a:rPr lang="en-CA" altLang="en-US" sz="2100">
                <a:solidFill>
                  <a:srgbClr val="FF0000"/>
                </a:solidFill>
                <a:latin typeface="Calibri" panose="020F0502020204030204" pitchFamily="34" charset="0"/>
              </a:rPr>
              <a:t>cell-fate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76213"/>
            <a:ext cx="7886700" cy="636587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GB" sz="3600" b="1" dirty="0" smtClean="0">
                <a:solidFill>
                  <a:srgbClr val="008000"/>
                </a:solidFill>
              </a:rPr>
              <a:t>What is a stem cell?</a:t>
            </a:r>
            <a:endParaRPr lang="en-GB" sz="3600" b="1" dirty="0">
              <a:solidFill>
                <a:srgbClr val="008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374" y="1533616"/>
            <a:ext cx="5723825" cy="5237300"/>
          </a:xfrm>
          <a:prstGeom prst="rect">
            <a:avLst/>
          </a:prstGeom>
          <a:effectLst>
            <a:innerShdw blurRad="63500" dist="50800" dir="10800000">
              <a:prstClr val="black">
                <a:alpha val="50000"/>
              </a:prstClr>
            </a:innerShdw>
          </a:effectLst>
        </p:spPr>
      </p:pic>
      <p:sp>
        <p:nvSpPr>
          <p:cNvPr id="61444" name="TextBox 2"/>
          <p:cNvSpPr txBox="1">
            <a:spLocks noChangeArrowheads="1"/>
          </p:cNvSpPr>
          <p:nvPr/>
        </p:nvSpPr>
        <p:spPr bwMode="auto">
          <a:xfrm>
            <a:off x="434975" y="841375"/>
            <a:ext cx="82296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Wingdings" panose="05000000000000000000" pitchFamily="2" charset="2"/>
              <a:buChar char="q"/>
            </a:pPr>
            <a:r>
              <a:rPr lang="en-GB" altLang="en-US" sz="2000" b="1">
                <a:solidFill>
                  <a:srgbClr val="000000"/>
                </a:solidFill>
                <a:latin typeface="Calibri" panose="020F0502020204030204" pitchFamily="34" charset="0"/>
              </a:rPr>
              <a:t>Stem cells are undifferentiated cells in multicellular organisms, which can proliferate indefinitely and generate multiple cell types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530975" y="3444875"/>
            <a:ext cx="2482850" cy="329247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marL="285750" indent="-285750" eaLnBrk="1" fontAlgn="auto" hangingPunct="1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dirty="0">
                <a:solidFill>
                  <a:prstClr val="black"/>
                </a:solidFill>
                <a:latin typeface="Calibri"/>
              </a:rPr>
              <a:t>Stem cells are present in embryos as well as in adults</a:t>
            </a:r>
          </a:p>
          <a:p>
            <a:pPr marL="285750" indent="-285750" eaLnBrk="1" fontAlgn="auto" hangingPunct="1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dirty="0">
                <a:solidFill>
                  <a:prstClr val="black"/>
                </a:solidFill>
                <a:latin typeface="Calibri"/>
              </a:rPr>
              <a:t>Adult stem cells are found in: </a:t>
            </a:r>
          </a:p>
          <a:p>
            <a:pPr marL="742950" lvl="1" indent="-285750" eaLnBrk="1" fontAlgn="auto" hangingPunct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en-GB" dirty="0">
                <a:solidFill>
                  <a:prstClr val="black"/>
                </a:solidFill>
                <a:latin typeface="Calibri"/>
              </a:rPr>
              <a:t>Bone marrow</a:t>
            </a:r>
          </a:p>
          <a:p>
            <a:pPr marL="742950" lvl="1" indent="-285750" eaLnBrk="1" fontAlgn="auto" hangingPunct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en-GB" dirty="0">
                <a:solidFill>
                  <a:prstClr val="black"/>
                </a:solidFill>
                <a:latin typeface="Calibri"/>
              </a:rPr>
              <a:t>Brain</a:t>
            </a:r>
          </a:p>
          <a:p>
            <a:pPr marL="742950" lvl="1" indent="-285750" eaLnBrk="1" fontAlgn="auto" hangingPunct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en-GB" dirty="0">
                <a:solidFill>
                  <a:prstClr val="black"/>
                </a:solidFill>
                <a:latin typeface="Calibri"/>
              </a:rPr>
              <a:t>Gonads</a:t>
            </a:r>
          </a:p>
          <a:p>
            <a:pPr marL="742950" lvl="1" indent="-285750" eaLnBrk="1" fontAlgn="auto" hangingPunct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en-GB" dirty="0">
                <a:solidFill>
                  <a:prstClr val="black"/>
                </a:solidFill>
                <a:latin typeface="Calibri"/>
              </a:rPr>
              <a:t>Gut</a:t>
            </a:r>
          </a:p>
          <a:p>
            <a:pPr marL="742950" lvl="1" indent="-285750" eaLnBrk="1" fontAlgn="auto" hangingPunct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en-GB" dirty="0">
                <a:solidFill>
                  <a:prstClr val="black"/>
                </a:solidFill>
                <a:latin typeface="Calibri"/>
              </a:rPr>
              <a:t>Eye</a:t>
            </a:r>
          </a:p>
          <a:p>
            <a:pPr marL="742950" lvl="1" indent="-285750" eaLnBrk="1" fontAlgn="auto" hangingPunct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en-GB" dirty="0">
                <a:solidFill>
                  <a:prstClr val="black"/>
                </a:solidFill>
                <a:latin typeface="Calibri"/>
              </a:rPr>
              <a:t>Skin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TextBox 1"/>
          <p:cNvSpPr txBox="1">
            <a:spLocks noChangeArrowheads="1"/>
          </p:cNvSpPr>
          <p:nvPr/>
        </p:nvSpPr>
        <p:spPr bwMode="auto">
          <a:xfrm>
            <a:off x="647700" y="1198563"/>
            <a:ext cx="7847013" cy="5140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800100" indent="-3429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spcAft>
                <a:spcPts val="1200"/>
              </a:spcAft>
              <a:buFontTx/>
              <a:buNone/>
            </a:pPr>
            <a:r>
              <a:rPr lang="en-CA" altLang="en-US" sz="2400" b="1">
                <a:solidFill>
                  <a:srgbClr val="0000FF"/>
                </a:solidFill>
                <a:latin typeface="Calibri" panose="020F0502020204030204" pitchFamily="34" charset="0"/>
              </a:rPr>
              <a:t>1. Totipotency: </a:t>
            </a:r>
            <a:r>
              <a:rPr lang="en-CA" altLang="en-US" sz="2400">
                <a:latin typeface="Calibri" panose="020F0502020204030204" pitchFamily="34" charset="0"/>
              </a:rPr>
              <a:t>Ability to give rise a new organism</a:t>
            </a:r>
          </a:p>
          <a:p>
            <a:pPr eaLnBrk="1" hangingPunct="1">
              <a:spcBef>
                <a:spcPct val="0"/>
              </a:spcBef>
              <a:spcAft>
                <a:spcPts val="1200"/>
              </a:spcAft>
              <a:buFontTx/>
              <a:buNone/>
            </a:pPr>
            <a:r>
              <a:rPr lang="en-CA" altLang="en-US" sz="2400" b="1">
                <a:solidFill>
                  <a:srgbClr val="0000FF"/>
                </a:solidFill>
                <a:latin typeface="Calibri" panose="020F0502020204030204" pitchFamily="34" charset="0"/>
              </a:rPr>
              <a:t>2. Pluripotency/multipotency:</a:t>
            </a:r>
            <a:r>
              <a:rPr lang="en-CA" altLang="en-US" sz="2400">
                <a:solidFill>
                  <a:srgbClr val="000000"/>
                </a:solidFill>
                <a:latin typeface="Calibri" panose="020F0502020204030204" pitchFamily="34" charset="0"/>
              </a:rPr>
              <a:t> Ability to give rise to any/many cell types of our body</a:t>
            </a:r>
          </a:p>
          <a:p>
            <a:pPr eaLnBrk="1" hangingPunct="1">
              <a:spcBef>
                <a:spcPct val="0"/>
              </a:spcBef>
              <a:spcAft>
                <a:spcPts val="1200"/>
              </a:spcAft>
              <a:buFontTx/>
              <a:buNone/>
            </a:pPr>
            <a:r>
              <a:rPr lang="en-CA" altLang="en-US" sz="2400" b="1">
                <a:solidFill>
                  <a:srgbClr val="0000FF"/>
                </a:solidFill>
                <a:latin typeface="Calibri" panose="020F0502020204030204" pitchFamily="34" charset="0"/>
              </a:rPr>
              <a:t>3. Self-renewal:</a:t>
            </a:r>
            <a:r>
              <a:rPr lang="en-CA" altLang="en-US" sz="2400">
                <a:solidFill>
                  <a:srgbClr val="0000FF"/>
                </a:solidFill>
                <a:latin typeface="Calibri" panose="020F0502020204030204" pitchFamily="34" charset="0"/>
              </a:rPr>
              <a:t> </a:t>
            </a:r>
            <a:r>
              <a:rPr lang="en-CA" altLang="en-US" sz="2400">
                <a:solidFill>
                  <a:srgbClr val="000000"/>
                </a:solidFill>
                <a:latin typeface="Calibri" panose="020F0502020204030204" pitchFamily="34" charset="0"/>
              </a:rPr>
              <a:t>Ability to reproduce/renew themselves repeatedly</a:t>
            </a:r>
          </a:p>
          <a:p>
            <a:pPr eaLnBrk="1" hangingPunct="1">
              <a:spcBef>
                <a:spcPct val="0"/>
              </a:spcBef>
              <a:spcAft>
                <a:spcPts val="1200"/>
              </a:spcAft>
              <a:buFontTx/>
              <a:buNone/>
            </a:pPr>
            <a:r>
              <a:rPr lang="en-CA" altLang="en-US" sz="2400" b="1">
                <a:solidFill>
                  <a:srgbClr val="0000FF"/>
                </a:solidFill>
                <a:latin typeface="Calibri" panose="020F0502020204030204" pitchFamily="34" charset="0"/>
              </a:rPr>
              <a:t>4. Asymmetric cell division:</a:t>
            </a:r>
            <a:r>
              <a:rPr lang="en-CA" altLang="en-US" sz="2400">
                <a:solidFill>
                  <a:srgbClr val="0000FF"/>
                </a:solidFill>
                <a:latin typeface="Calibri" panose="020F0502020204030204" pitchFamily="34" charset="0"/>
              </a:rPr>
              <a:t> </a:t>
            </a:r>
            <a:r>
              <a:rPr lang="en-CA" altLang="en-US" sz="2400">
                <a:solidFill>
                  <a:srgbClr val="000000"/>
                </a:solidFill>
                <a:latin typeface="Calibri" panose="020F0502020204030204" pitchFamily="34" charset="0"/>
              </a:rPr>
              <a:t>Ability to divide asymmetrically to form one daughter stem cell identical to itself and one daughter cell that is different and usually of more restricted potential</a:t>
            </a:r>
          </a:p>
          <a:p>
            <a:pPr lvl="1" eaLnBrk="1" hangingPunct="1">
              <a:spcBef>
                <a:spcPct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CA" altLang="en-US" sz="2400">
                <a:solidFill>
                  <a:srgbClr val="000000"/>
                </a:solidFill>
                <a:latin typeface="Calibri" panose="020F0502020204030204" pitchFamily="34" charset="0"/>
              </a:rPr>
              <a:t>In this way, mitotic division of stem cells preserves a population of undifferentiated cells while steadily producing a stream of differentiating cells.</a:t>
            </a:r>
          </a:p>
        </p:txBody>
      </p:sp>
      <p:sp>
        <p:nvSpPr>
          <p:cNvPr id="62467" name="Rectangle 2"/>
          <p:cNvSpPr>
            <a:spLocks noChangeArrowheads="1"/>
          </p:cNvSpPr>
          <p:nvPr/>
        </p:nvSpPr>
        <p:spPr bwMode="auto">
          <a:xfrm>
            <a:off x="1673225" y="342900"/>
            <a:ext cx="5797550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ts val="1200"/>
              </a:spcAft>
              <a:buFontTx/>
              <a:buNone/>
            </a:pPr>
            <a:r>
              <a:rPr lang="en-CA" altLang="en-US" b="1">
                <a:solidFill>
                  <a:srgbClr val="C00000"/>
                </a:solidFill>
                <a:latin typeface="Calibri Light" panose="020F0302020204030204" pitchFamily="34" charset="0"/>
              </a:rPr>
              <a:t>Important properties of stem cells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11"/>
          <p:cNvSpPr>
            <a:spLocks noChangeArrowheads="1"/>
          </p:cNvSpPr>
          <p:nvPr/>
        </p:nvSpPr>
        <p:spPr bwMode="auto">
          <a:xfrm>
            <a:off x="66675" y="55563"/>
            <a:ext cx="9001125" cy="1077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3200" b="1" u="sng">
                <a:solidFill>
                  <a:srgbClr val="E66496"/>
                </a:solidFill>
                <a:latin typeface="Calibri Light" panose="020F0302020204030204" pitchFamily="34" charset="0"/>
              </a:rPr>
              <a:t>Asymmetric cell division </a:t>
            </a:r>
            <a:r>
              <a:rPr lang="en-US" altLang="en-US" sz="3200" b="1">
                <a:solidFill>
                  <a:srgbClr val="000000"/>
                </a:solidFill>
                <a:latin typeface="Calibri Light" panose="020F0302020204030204" pitchFamily="34" charset="0"/>
              </a:rPr>
              <a:t>is essential to generate different cell types in multicellular organisms</a:t>
            </a:r>
          </a:p>
        </p:txBody>
      </p:sp>
      <p:sp>
        <p:nvSpPr>
          <p:cNvPr id="63491" name="TextBox 1"/>
          <p:cNvSpPr txBox="1">
            <a:spLocks noChangeArrowheads="1"/>
          </p:cNvSpPr>
          <p:nvPr/>
        </p:nvSpPr>
        <p:spPr bwMode="auto">
          <a:xfrm>
            <a:off x="3995738" y="1150938"/>
            <a:ext cx="4968875" cy="5016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Wingdings" panose="05000000000000000000" pitchFamily="2" charset="2"/>
              <a:buChar char="q"/>
            </a:pPr>
            <a:r>
              <a:rPr lang="en-CA" altLang="en-US" sz="2000">
                <a:solidFill>
                  <a:srgbClr val="000000"/>
                </a:solidFill>
              </a:rPr>
              <a:t>In multicellular organisms, </a:t>
            </a:r>
            <a:r>
              <a:rPr lang="en-CA" altLang="en-US" sz="2000" b="1">
                <a:solidFill>
                  <a:srgbClr val="357177"/>
                </a:solidFill>
              </a:rPr>
              <a:t>stem cells </a:t>
            </a:r>
            <a:r>
              <a:rPr lang="en-CA" altLang="en-US" sz="2000">
                <a:solidFill>
                  <a:srgbClr val="000000"/>
                </a:solidFill>
              </a:rPr>
              <a:t>can give rise to two different cells, one that resembles the parent cell and one that does not. Such </a:t>
            </a:r>
            <a:r>
              <a:rPr lang="en-CA" altLang="en-US" sz="2000" b="1">
                <a:solidFill>
                  <a:srgbClr val="C40091"/>
                </a:solidFill>
              </a:rPr>
              <a:t>asymmetric cell division </a:t>
            </a:r>
            <a:r>
              <a:rPr lang="en-CA" altLang="en-US" sz="2000">
                <a:solidFill>
                  <a:srgbClr val="000000"/>
                </a:solidFill>
              </a:rPr>
              <a:t>generates all different cell types in the body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Wingdings" panose="05000000000000000000" pitchFamily="2" charset="2"/>
              <a:buChar char="q"/>
            </a:pPr>
            <a:endParaRPr lang="en-CA" altLang="en-US" sz="2000">
              <a:solidFill>
                <a:srgbClr val="000000"/>
              </a:solidFill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Wingdings" panose="05000000000000000000" pitchFamily="2" charset="2"/>
              <a:buChar char="q"/>
            </a:pPr>
            <a:r>
              <a:rPr lang="en-CA" altLang="en-US" sz="2000">
                <a:solidFill>
                  <a:srgbClr val="000000"/>
                </a:solidFill>
              </a:rPr>
              <a:t>Daughter cells produced by such asymmetric cell division may differ in size, shape,  composition of protein/RNA and most crucially in gene expression which confers different fates on the two cells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Wingdings" panose="05000000000000000000" pitchFamily="2" charset="2"/>
              <a:buChar char="q"/>
            </a:pPr>
            <a:endParaRPr lang="en-CA" altLang="en-US" sz="2000">
              <a:solidFill>
                <a:srgbClr val="000000"/>
              </a:solidFill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Wingdings" panose="05000000000000000000" pitchFamily="2" charset="2"/>
              <a:buChar char="q"/>
            </a:pPr>
            <a:r>
              <a:rPr lang="en-CA" altLang="en-US" sz="2000">
                <a:solidFill>
                  <a:srgbClr val="000000"/>
                </a:solidFill>
              </a:rPr>
              <a:t>In </a:t>
            </a:r>
            <a:r>
              <a:rPr lang="en-CA" altLang="en-US" sz="2000" b="1">
                <a:solidFill>
                  <a:srgbClr val="00B050"/>
                </a:solidFill>
              </a:rPr>
              <a:t>symmetric cell division</a:t>
            </a:r>
            <a:r>
              <a:rPr lang="en-CA" altLang="en-US" sz="2000">
                <a:solidFill>
                  <a:srgbClr val="000000"/>
                </a:solidFill>
              </a:rPr>
              <a:t>, the parental cell gives rise to two daughter cells that resemble each other, at least visually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9B671A1-5ABC-4125-AFE3-EAA456455AC9}"/>
              </a:ext>
            </a:extLst>
          </p:cNvPr>
          <p:cNvSpPr/>
          <p:nvPr/>
        </p:nvSpPr>
        <p:spPr bwMode="auto">
          <a:xfrm>
            <a:off x="2273300" y="1282700"/>
            <a:ext cx="823913" cy="776288"/>
          </a:xfrm>
          <a:prstGeom prst="ellipse">
            <a:avLst/>
          </a:prstGeom>
          <a:solidFill>
            <a:srgbClr val="66FF66"/>
          </a:solidFill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>
                <a:solidFill>
                  <a:srgbClr val="FF0000"/>
                </a:solidFill>
              </a:rPr>
              <a:t>NB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69CC674-5920-4197-952F-F16BA0C6D22D}"/>
              </a:ext>
            </a:extLst>
          </p:cNvPr>
          <p:cNvCxnSpPr/>
          <p:nvPr/>
        </p:nvCxnSpPr>
        <p:spPr bwMode="auto">
          <a:xfrm rot="5400000">
            <a:off x="2255837" y="2098676"/>
            <a:ext cx="461963" cy="379412"/>
          </a:xfrm>
          <a:prstGeom prst="straightConnector1">
            <a:avLst/>
          </a:prstGeom>
          <a:ln w="19050"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7FB8808-DDD6-44EA-B2FE-99567915DC82}"/>
              </a:ext>
            </a:extLst>
          </p:cNvPr>
          <p:cNvCxnSpPr/>
          <p:nvPr/>
        </p:nvCxnSpPr>
        <p:spPr bwMode="auto">
          <a:xfrm rot="16200000" flipH="1">
            <a:off x="2608263" y="2124075"/>
            <a:ext cx="450850" cy="339725"/>
          </a:xfrm>
          <a:prstGeom prst="straightConnector1">
            <a:avLst/>
          </a:prstGeom>
          <a:ln w="19050"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83E8F107-4997-4EB4-A174-63087AD9A3C9}"/>
              </a:ext>
            </a:extLst>
          </p:cNvPr>
          <p:cNvSpPr/>
          <p:nvPr/>
        </p:nvSpPr>
        <p:spPr bwMode="auto">
          <a:xfrm>
            <a:off x="1681163" y="2463800"/>
            <a:ext cx="823912" cy="774700"/>
          </a:xfrm>
          <a:prstGeom prst="ellipse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>
                <a:solidFill>
                  <a:srgbClr val="FF0000"/>
                </a:solidFill>
              </a:rPr>
              <a:t>SC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E4DA725-DFBC-4C48-8BE3-372B58088430}"/>
              </a:ext>
            </a:extLst>
          </p:cNvPr>
          <p:cNvSpPr/>
          <p:nvPr/>
        </p:nvSpPr>
        <p:spPr bwMode="auto">
          <a:xfrm>
            <a:off x="895350" y="3559175"/>
            <a:ext cx="823913" cy="774700"/>
          </a:xfrm>
          <a:prstGeom prst="ellipse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>
                <a:solidFill>
                  <a:srgbClr val="FF0000"/>
                </a:solidFill>
              </a:rPr>
              <a:t>SC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5E45CE6-4A8F-4F17-A206-6493D0890701}"/>
              </a:ext>
            </a:extLst>
          </p:cNvPr>
          <p:cNvCxnSpPr/>
          <p:nvPr/>
        </p:nvCxnSpPr>
        <p:spPr bwMode="auto">
          <a:xfrm rot="5400000">
            <a:off x="1469231" y="3209132"/>
            <a:ext cx="461963" cy="381000"/>
          </a:xfrm>
          <a:prstGeom prst="straightConnector1">
            <a:avLst/>
          </a:prstGeom>
          <a:ln w="19050"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B5F1E29-ADB9-4889-8F4D-27787F4230FF}"/>
              </a:ext>
            </a:extLst>
          </p:cNvPr>
          <p:cNvCxnSpPr/>
          <p:nvPr/>
        </p:nvCxnSpPr>
        <p:spPr bwMode="auto">
          <a:xfrm rot="16200000" flipH="1">
            <a:off x="2346325" y="4083050"/>
            <a:ext cx="285750" cy="285750"/>
          </a:xfrm>
          <a:prstGeom prst="straightConnector1">
            <a:avLst/>
          </a:prstGeom>
          <a:ln w="19050"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A1DBD51-C9D1-4FAA-825C-16C0FB853630}"/>
              </a:ext>
            </a:extLst>
          </p:cNvPr>
          <p:cNvCxnSpPr/>
          <p:nvPr/>
        </p:nvCxnSpPr>
        <p:spPr bwMode="auto">
          <a:xfrm rot="5400000">
            <a:off x="2073275" y="4083050"/>
            <a:ext cx="285750" cy="285750"/>
          </a:xfrm>
          <a:prstGeom prst="straightConnector1">
            <a:avLst/>
          </a:prstGeom>
          <a:ln w="19050"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46CEC47D-F4E3-40D5-B80D-E1870D432464}"/>
              </a:ext>
            </a:extLst>
          </p:cNvPr>
          <p:cNvSpPr/>
          <p:nvPr/>
        </p:nvSpPr>
        <p:spPr bwMode="auto">
          <a:xfrm>
            <a:off x="2536825" y="4333875"/>
            <a:ext cx="411163" cy="387350"/>
          </a:xfrm>
          <a:prstGeom prst="ellipse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556C36A-5510-418D-8559-0D68C0823F20}"/>
              </a:ext>
            </a:extLst>
          </p:cNvPr>
          <p:cNvSpPr/>
          <p:nvPr/>
        </p:nvSpPr>
        <p:spPr bwMode="auto">
          <a:xfrm>
            <a:off x="1800225" y="4349750"/>
            <a:ext cx="411163" cy="388938"/>
          </a:xfrm>
          <a:prstGeom prst="ellipse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FF0000"/>
              </a:solidFill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652E07F-29AD-4C01-8BA7-67AE297A9A83}"/>
              </a:ext>
            </a:extLst>
          </p:cNvPr>
          <p:cNvCxnSpPr/>
          <p:nvPr/>
        </p:nvCxnSpPr>
        <p:spPr bwMode="auto">
          <a:xfrm rot="16200000" flipH="1">
            <a:off x="1828006" y="3220244"/>
            <a:ext cx="449263" cy="339725"/>
          </a:xfrm>
          <a:prstGeom prst="straightConnector1">
            <a:avLst/>
          </a:prstGeom>
          <a:ln w="19050"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C073A3E5-9BE1-4EC6-8A73-1A03C34BF8E0}"/>
              </a:ext>
            </a:extLst>
          </p:cNvPr>
          <p:cNvSpPr/>
          <p:nvPr/>
        </p:nvSpPr>
        <p:spPr bwMode="auto">
          <a:xfrm>
            <a:off x="2084388" y="3594100"/>
            <a:ext cx="547687" cy="517525"/>
          </a:xfrm>
          <a:prstGeom prst="ellipse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63504" name="TextBox 22"/>
          <p:cNvSpPr txBox="1">
            <a:spLocks noChangeArrowheads="1"/>
          </p:cNvSpPr>
          <p:nvPr/>
        </p:nvSpPr>
        <p:spPr bwMode="auto">
          <a:xfrm>
            <a:off x="2038350" y="3702050"/>
            <a:ext cx="620713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600" b="1">
                <a:solidFill>
                  <a:srgbClr val="FF0000"/>
                </a:solidFill>
              </a:rPr>
              <a:t>IP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00C5508-AE39-4C3C-AC02-544CD53654B5}"/>
              </a:ext>
            </a:extLst>
          </p:cNvPr>
          <p:cNvSpPr/>
          <p:nvPr/>
        </p:nvSpPr>
        <p:spPr bwMode="auto">
          <a:xfrm>
            <a:off x="252413" y="4667250"/>
            <a:ext cx="823912" cy="774700"/>
          </a:xfrm>
          <a:prstGeom prst="ellipse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>
                <a:solidFill>
                  <a:srgbClr val="FF0000"/>
                </a:solidFill>
              </a:rPr>
              <a:t>SC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519D9E5-CCF2-4E8A-BBF6-F774E14E687D}"/>
              </a:ext>
            </a:extLst>
          </p:cNvPr>
          <p:cNvCxnSpPr/>
          <p:nvPr/>
        </p:nvCxnSpPr>
        <p:spPr bwMode="auto">
          <a:xfrm rot="5400000">
            <a:off x="783431" y="4317207"/>
            <a:ext cx="461963" cy="381000"/>
          </a:xfrm>
          <a:prstGeom prst="straightConnector1">
            <a:avLst/>
          </a:prstGeom>
          <a:ln w="19050"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D4CD430-1BA6-4109-A7C8-3190FE7DF6B8}"/>
              </a:ext>
            </a:extLst>
          </p:cNvPr>
          <p:cNvCxnSpPr/>
          <p:nvPr/>
        </p:nvCxnSpPr>
        <p:spPr bwMode="auto">
          <a:xfrm rot="16200000" flipH="1">
            <a:off x="1708944" y="5203032"/>
            <a:ext cx="287337" cy="285750"/>
          </a:xfrm>
          <a:prstGeom prst="straightConnector1">
            <a:avLst/>
          </a:prstGeom>
          <a:ln w="19050"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C85CEED-63BE-4798-A454-ACC891E320C6}"/>
              </a:ext>
            </a:extLst>
          </p:cNvPr>
          <p:cNvCxnSpPr/>
          <p:nvPr/>
        </p:nvCxnSpPr>
        <p:spPr bwMode="auto">
          <a:xfrm rot="5400000">
            <a:off x="1435894" y="5203032"/>
            <a:ext cx="287337" cy="285750"/>
          </a:xfrm>
          <a:prstGeom prst="straightConnector1">
            <a:avLst/>
          </a:prstGeom>
          <a:ln w="19050"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22D29BCC-CAB8-44CD-B50E-91D7FC16578B}"/>
              </a:ext>
            </a:extLst>
          </p:cNvPr>
          <p:cNvSpPr/>
          <p:nvPr/>
        </p:nvSpPr>
        <p:spPr bwMode="auto">
          <a:xfrm>
            <a:off x="1900238" y="5453063"/>
            <a:ext cx="411162" cy="387350"/>
          </a:xfrm>
          <a:prstGeom prst="ellipse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945B6A10-895E-40C4-9B35-BA4570F12C69}"/>
              </a:ext>
            </a:extLst>
          </p:cNvPr>
          <p:cNvSpPr/>
          <p:nvPr/>
        </p:nvSpPr>
        <p:spPr bwMode="auto">
          <a:xfrm>
            <a:off x="1163638" y="5470525"/>
            <a:ext cx="411162" cy="387350"/>
          </a:xfrm>
          <a:prstGeom prst="ellipse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FF0000"/>
              </a:solidFill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0D03558-3021-4FB3-8814-48DCBF681DD2}"/>
              </a:ext>
            </a:extLst>
          </p:cNvPr>
          <p:cNvCxnSpPr/>
          <p:nvPr/>
        </p:nvCxnSpPr>
        <p:spPr bwMode="auto">
          <a:xfrm rot="16200000" flipH="1">
            <a:off x="1115220" y="4342606"/>
            <a:ext cx="449262" cy="339725"/>
          </a:xfrm>
          <a:prstGeom prst="straightConnector1">
            <a:avLst/>
          </a:prstGeom>
          <a:ln w="19050"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A9E4A564-69F0-4F62-A244-D470BE3A6DEC}"/>
              </a:ext>
            </a:extLst>
          </p:cNvPr>
          <p:cNvSpPr/>
          <p:nvPr/>
        </p:nvSpPr>
        <p:spPr bwMode="auto">
          <a:xfrm>
            <a:off x="1441450" y="4702175"/>
            <a:ext cx="547688" cy="517525"/>
          </a:xfrm>
          <a:prstGeom prst="ellipse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63513" name="TextBox 33"/>
          <p:cNvSpPr txBox="1">
            <a:spLocks noChangeArrowheads="1"/>
          </p:cNvSpPr>
          <p:nvPr/>
        </p:nvSpPr>
        <p:spPr bwMode="auto">
          <a:xfrm>
            <a:off x="1395413" y="4810125"/>
            <a:ext cx="620712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600" b="1">
                <a:solidFill>
                  <a:srgbClr val="FF0000"/>
                </a:solidFill>
              </a:rPr>
              <a:t>IP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4DC75EE4-22A9-43B3-AF04-4627321B82E1}"/>
              </a:ext>
            </a:extLst>
          </p:cNvPr>
          <p:cNvCxnSpPr/>
          <p:nvPr/>
        </p:nvCxnSpPr>
        <p:spPr bwMode="auto">
          <a:xfrm rot="5400000">
            <a:off x="11112" y="5408613"/>
            <a:ext cx="460375" cy="381000"/>
          </a:xfrm>
          <a:prstGeom prst="straightConnector1">
            <a:avLst/>
          </a:prstGeom>
          <a:ln w="19050">
            <a:prstDash val="sysDot"/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7" name="Oval 36">
            <a:extLst>
              <a:ext uri="{FF2B5EF4-FFF2-40B4-BE49-F238E27FC236}">
                <a16:creationId xmlns:a16="http://schemas.microsoft.com/office/drawing/2014/main" id="{4EE67A5A-97E0-43D2-B482-DB4A076D56BB}"/>
              </a:ext>
            </a:extLst>
          </p:cNvPr>
          <p:cNvSpPr/>
          <p:nvPr/>
        </p:nvSpPr>
        <p:spPr bwMode="auto">
          <a:xfrm>
            <a:off x="2273300" y="1268413"/>
            <a:ext cx="822325" cy="776287"/>
          </a:xfrm>
          <a:prstGeom prst="ellipse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>
                <a:solidFill>
                  <a:srgbClr val="FF0000"/>
                </a:solidFill>
              </a:rPr>
              <a:t>SC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92B38F7-1576-422A-9FD1-1D0A653A9C97}"/>
              </a:ext>
            </a:extLst>
          </p:cNvPr>
          <p:cNvCxnSpPr/>
          <p:nvPr/>
        </p:nvCxnSpPr>
        <p:spPr bwMode="auto">
          <a:xfrm rot="16200000" flipH="1">
            <a:off x="3173413" y="2989263"/>
            <a:ext cx="285750" cy="285750"/>
          </a:xfrm>
          <a:prstGeom prst="straightConnector1">
            <a:avLst/>
          </a:prstGeom>
          <a:ln w="19050"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B3DF534-E621-4175-B1F3-4DDA04134101}"/>
              </a:ext>
            </a:extLst>
          </p:cNvPr>
          <p:cNvCxnSpPr/>
          <p:nvPr/>
        </p:nvCxnSpPr>
        <p:spPr bwMode="auto">
          <a:xfrm rot="5400000">
            <a:off x="2900363" y="2989263"/>
            <a:ext cx="285750" cy="285750"/>
          </a:xfrm>
          <a:prstGeom prst="straightConnector1">
            <a:avLst/>
          </a:prstGeom>
          <a:ln w="19050"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F4A9D2FA-EA60-4358-BD25-338E545A6D39}"/>
              </a:ext>
            </a:extLst>
          </p:cNvPr>
          <p:cNvSpPr/>
          <p:nvPr/>
        </p:nvSpPr>
        <p:spPr bwMode="auto">
          <a:xfrm>
            <a:off x="2628900" y="3255963"/>
            <a:ext cx="411163" cy="388937"/>
          </a:xfrm>
          <a:prstGeom prst="ellipse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029E0B6D-1197-4AEB-8ADA-D66DCA6C93CC}"/>
              </a:ext>
            </a:extLst>
          </p:cNvPr>
          <p:cNvSpPr/>
          <p:nvPr/>
        </p:nvSpPr>
        <p:spPr bwMode="auto">
          <a:xfrm>
            <a:off x="2911475" y="2500313"/>
            <a:ext cx="549275" cy="517525"/>
          </a:xfrm>
          <a:prstGeom prst="ellipse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63520" name="TextBox 42"/>
          <p:cNvSpPr txBox="1">
            <a:spLocks noChangeArrowheads="1"/>
          </p:cNvSpPr>
          <p:nvPr/>
        </p:nvSpPr>
        <p:spPr bwMode="auto">
          <a:xfrm>
            <a:off x="2865438" y="2608263"/>
            <a:ext cx="620712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600" b="1">
                <a:solidFill>
                  <a:srgbClr val="FF0000"/>
                </a:solidFill>
              </a:rPr>
              <a:t>IP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8D9299C1-5C8F-4CBF-AB5E-30745D80D1F0}"/>
              </a:ext>
            </a:extLst>
          </p:cNvPr>
          <p:cNvSpPr/>
          <p:nvPr/>
        </p:nvSpPr>
        <p:spPr bwMode="auto">
          <a:xfrm>
            <a:off x="3333750" y="3275013"/>
            <a:ext cx="412750" cy="387350"/>
          </a:xfrm>
          <a:prstGeom prst="ellipse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63522" name="TextBox 1"/>
          <p:cNvSpPr txBox="1">
            <a:spLocks noChangeArrowheads="1"/>
          </p:cNvSpPr>
          <p:nvPr/>
        </p:nvSpPr>
        <p:spPr bwMode="auto">
          <a:xfrm>
            <a:off x="163513" y="1658938"/>
            <a:ext cx="2041525" cy="107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GB" altLang="en-US" sz="1600" b="1" u="sng">
                <a:solidFill>
                  <a:srgbClr val="FF0000"/>
                </a:solidFill>
              </a:rPr>
              <a:t>Asymmetric division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GB" altLang="en-US" sz="1600" b="1">
                <a:solidFill>
                  <a:srgbClr val="FF0000"/>
                </a:solidFill>
              </a:rPr>
              <a:t>&amp;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GB" altLang="en-US" sz="1600" b="1" u="sng">
                <a:solidFill>
                  <a:srgbClr val="FF0000"/>
                </a:solidFill>
              </a:rPr>
              <a:t>Self Renewal</a:t>
            </a:r>
            <a:r>
              <a:rPr lang="en-GB" altLang="en-US" sz="1600" b="1">
                <a:solidFill>
                  <a:srgbClr val="FF0000"/>
                </a:solidFill>
              </a:rPr>
              <a:t> of the Stem Cell</a:t>
            </a:r>
          </a:p>
        </p:txBody>
      </p:sp>
      <p:sp>
        <p:nvSpPr>
          <p:cNvPr id="63523" name="TextBox 47"/>
          <p:cNvSpPr txBox="1">
            <a:spLocks noChangeArrowheads="1"/>
          </p:cNvSpPr>
          <p:nvPr/>
        </p:nvSpPr>
        <p:spPr bwMode="auto">
          <a:xfrm>
            <a:off x="2701925" y="3614738"/>
            <a:ext cx="1119188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GB" altLang="en-US" sz="1600">
                <a:solidFill>
                  <a:srgbClr val="000000"/>
                </a:solidFill>
              </a:rPr>
              <a:t>Symmetric </a:t>
            </a:r>
          </a:p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GB" altLang="en-US" sz="1600">
                <a:solidFill>
                  <a:srgbClr val="000000"/>
                </a:solidFill>
              </a:rPr>
              <a:t>division</a:t>
            </a:r>
          </a:p>
        </p:txBody>
      </p:sp>
      <p:sp>
        <p:nvSpPr>
          <p:cNvPr id="63524" name="TextBox 2"/>
          <p:cNvSpPr txBox="1">
            <a:spLocks noChangeArrowheads="1"/>
          </p:cNvSpPr>
          <p:nvPr/>
        </p:nvSpPr>
        <p:spPr bwMode="auto">
          <a:xfrm>
            <a:off x="250825" y="6165850"/>
            <a:ext cx="2500313" cy="584200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GB" altLang="en-US" sz="1600">
                <a:solidFill>
                  <a:srgbClr val="0070C0"/>
                </a:solidFill>
              </a:rPr>
              <a:t>SC= stem cell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GB" altLang="en-US" sz="1600">
                <a:solidFill>
                  <a:srgbClr val="BF9000"/>
                </a:solidFill>
              </a:rPr>
              <a:t>IP= intermediate progenitor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FF135C6-618B-49D7-833D-DC087CF45B05}"/>
              </a:ext>
            </a:extLst>
          </p:cNvPr>
          <p:cNvSpPr txBox="1"/>
          <p:nvPr/>
        </p:nvSpPr>
        <p:spPr>
          <a:xfrm>
            <a:off x="2925763" y="6075363"/>
            <a:ext cx="5832475" cy="64611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GB" cap="all" dirty="0">
                <a:solidFill>
                  <a:srgbClr val="FF0000"/>
                </a:solidFill>
                <a:latin typeface="Calibri"/>
              </a:rPr>
              <a:t>Note: Genomic content is symmetrically segregated even in asymmetric division</a:t>
            </a:r>
          </a:p>
        </p:txBody>
      </p:sp>
      <p:sp>
        <p:nvSpPr>
          <p:cNvPr id="63526" name="TextBox 2"/>
          <p:cNvSpPr txBox="1">
            <a:spLocks noChangeArrowheads="1"/>
          </p:cNvSpPr>
          <p:nvPr/>
        </p:nvSpPr>
        <p:spPr bwMode="auto">
          <a:xfrm>
            <a:off x="2308225" y="5310188"/>
            <a:ext cx="165100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GB" altLang="en-US" sz="1800">
                <a:solidFill>
                  <a:srgbClr val="1DAA06"/>
                </a:solidFill>
              </a:rPr>
              <a:t>Differentiating cells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Title 1"/>
          <p:cNvSpPr>
            <a:spLocks noGrp="1"/>
          </p:cNvSpPr>
          <p:nvPr>
            <p:ph type="title"/>
          </p:nvPr>
        </p:nvSpPr>
        <p:spPr>
          <a:xfrm>
            <a:off x="0" y="176213"/>
            <a:ext cx="9144000" cy="704850"/>
          </a:xfrm>
        </p:spPr>
        <p:txBody>
          <a:bodyPr/>
          <a:lstStyle/>
          <a:p>
            <a:r>
              <a:rPr lang="en-GB" altLang="en-US" sz="2800" b="1" smtClean="0">
                <a:solidFill>
                  <a:schemeClr val="tx1"/>
                </a:solidFill>
              </a:rPr>
              <a:t>Potential Therapeutic Application of Stem Cells</a:t>
            </a:r>
          </a:p>
        </p:txBody>
      </p:sp>
      <p:pic>
        <p:nvPicPr>
          <p:cNvPr id="64515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8" r="6329" b="1469"/>
          <a:stretch>
            <a:fillRect/>
          </a:stretch>
        </p:blipFill>
        <p:spPr>
          <a:xfrm>
            <a:off x="2365375" y="1027113"/>
            <a:ext cx="3786188" cy="4803775"/>
          </a:xfrm>
        </p:spPr>
      </p:pic>
      <p:sp>
        <p:nvSpPr>
          <p:cNvPr id="64516" name="TextBox 4"/>
          <p:cNvSpPr txBox="1">
            <a:spLocks noChangeArrowheads="1"/>
          </p:cNvSpPr>
          <p:nvPr/>
        </p:nvSpPr>
        <p:spPr bwMode="auto">
          <a:xfrm>
            <a:off x="657225" y="3141663"/>
            <a:ext cx="15430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400" b="1">
                <a:solidFill>
                  <a:srgbClr val="7030A0"/>
                </a:solidFill>
                <a:latin typeface="Calibri" panose="020F0502020204030204" pitchFamily="34" charset="0"/>
              </a:rPr>
              <a:t>STEM CELL</a:t>
            </a:r>
          </a:p>
        </p:txBody>
      </p:sp>
      <p:sp>
        <p:nvSpPr>
          <p:cNvPr id="64517" name="TextBox 5"/>
          <p:cNvSpPr txBox="1">
            <a:spLocks noChangeArrowheads="1"/>
          </p:cNvSpPr>
          <p:nvPr/>
        </p:nvSpPr>
        <p:spPr bwMode="auto">
          <a:xfrm>
            <a:off x="6224588" y="2441575"/>
            <a:ext cx="27749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400" b="1">
                <a:solidFill>
                  <a:srgbClr val="FF4B4B"/>
                </a:solidFill>
                <a:latin typeface="Calibri" panose="020F0502020204030204" pitchFamily="34" charset="0"/>
              </a:rPr>
              <a:t>ANY TISSUE/ORGAN</a:t>
            </a:r>
          </a:p>
        </p:txBody>
      </p:sp>
      <p:sp>
        <p:nvSpPr>
          <p:cNvPr id="64518" name="TextBox 6"/>
          <p:cNvSpPr txBox="1">
            <a:spLocks noChangeArrowheads="1"/>
          </p:cNvSpPr>
          <p:nvPr/>
        </p:nvSpPr>
        <p:spPr bwMode="auto">
          <a:xfrm>
            <a:off x="6537325" y="3789363"/>
            <a:ext cx="2149475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2400" b="1">
                <a:solidFill>
                  <a:srgbClr val="FF4B4B"/>
                </a:solidFill>
                <a:latin typeface="Calibri" panose="020F0502020204030204" pitchFamily="34" charset="0"/>
              </a:rPr>
              <a:t>TRANSPLANT INTO PATIENTS</a:t>
            </a:r>
          </a:p>
        </p:txBody>
      </p:sp>
      <p:sp>
        <p:nvSpPr>
          <p:cNvPr id="64519" name="TextBox 7"/>
          <p:cNvSpPr txBox="1">
            <a:spLocks noChangeArrowheads="1"/>
          </p:cNvSpPr>
          <p:nvPr/>
        </p:nvSpPr>
        <p:spPr bwMode="auto">
          <a:xfrm>
            <a:off x="1246188" y="5959475"/>
            <a:ext cx="636587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285750" indent="-28575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Wingdings" panose="05000000000000000000" pitchFamily="2" charset="2"/>
              <a:buChar char="q"/>
            </a:pPr>
            <a:r>
              <a:rPr lang="en-GB" altLang="en-US" sz="1800">
                <a:solidFill>
                  <a:srgbClr val="04C80D"/>
                </a:solidFill>
                <a:latin typeface="Calibri" panose="020F0502020204030204" pitchFamily="34" charset="0"/>
              </a:rPr>
              <a:t>For this purpose we need to obtain stem cells in large number. </a:t>
            </a:r>
          </a:p>
          <a:p>
            <a:pPr eaLnBrk="1" hangingPunct="1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GB" altLang="en-US" sz="1800">
                <a:solidFill>
                  <a:srgbClr val="04C80D"/>
                </a:solidFill>
                <a:latin typeface="Calibri" panose="020F0502020204030204" pitchFamily="34" charset="0"/>
              </a:rPr>
              <a:t>Where do we find stem cells? </a:t>
            </a:r>
          </a:p>
        </p:txBody>
      </p:sp>
      <p:sp>
        <p:nvSpPr>
          <p:cNvPr id="3" name="Down Arrow 2"/>
          <p:cNvSpPr/>
          <p:nvPr/>
        </p:nvSpPr>
        <p:spPr>
          <a:xfrm>
            <a:off x="7397087" y="3043451"/>
            <a:ext cx="382137" cy="746175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6" descr="resolving pow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45" b="2222"/>
          <a:stretch>
            <a:fillRect/>
          </a:stretch>
        </p:blipFill>
        <p:spPr bwMode="auto">
          <a:xfrm>
            <a:off x="76200" y="14288"/>
            <a:ext cx="8991600" cy="6843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Title 1"/>
          <p:cNvSpPr>
            <a:spLocks noGrp="1"/>
          </p:cNvSpPr>
          <p:nvPr>
            <p:ph type="title"/>
          </p:nvPr>
        </p:nvSpPr>
        <p:spPr>
          <a:xfrm>
            <a:off x="2670175" y="14288"/>
            <a:ext cx="3803650" cy="611187"/>
          </a:xfrm>
        </p:spPr>
        <p:txBody>
          <a:bodyPr/>
          <a:lstStyle/>
          <a:p>
            <a:pPr algn="ctr" eaLnBrk="1" hangingPunct="1"/>
            <a:r>
              <a:rPr lang="en-GB" altLang="en-US" sz="3200" b="1" smtClean="0">
                <a:solidFill>
                  <a:srgbClr val="FF4B4B"/>
                </a:solidFill>
              </a:rPr>
              <a:t>Sources of Stem Cells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02175" y="5132388"/>
            <a:ext cx="4238625" cy="609600"/>
          </a:xfrm>
        </p:spPr>
        <p:txBody>
          <a:bodyPr rtlCol="0">
            <a:normAutofit lnSpcReduction="10000"/>
          </a:bodyPr>
          <a:lstStyle/>
          <a:p>
            <a:pPr marL="0" indent="0" algn="ctr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GB" sz="2000" dirty="0" smtClean="0">
                <a:solidFill>
                  <a:srgbClr val="0070C0"/>
                </a:solidFill>
              </a:rPr>
              <a:t>Its extremely challenging to selectively isolate stem cells from other cells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514" y="1022867"/>
            <a:ext cx="3749524" cy="562428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3885" y="1022867"/>
            <a:ext cx="3425371" cy="346818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5542" name="Rectangle 5"/>
          <p:cNvSpPr>
            <a:spLocks noChangeArrowheads="1"/>
          </p:cNvSpPr>
          <p:nvPr/>
        </p:nvSpPr>
        <p:spPr bwMode="auto">
          <a:xfrm>
            <a:off x="768350" y="614363"/>
            <a:ext cx="3257550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GB" altLang="en-US" sz="2000" b="1">
                <a:solidFill>
                  <a:srgbClr val="00B050"/>
                </a:solidFill>
              </a:rPr>
              <a:t>1. Embryonic Stem (ES) Cells:</a:t>
            </a:r>
          </a:p>
        </p:txBody>
      </p:sp>
      <p:sp>
        <p:nvSpPr>
          <p:cNvPr id="65543" name="Rectangle 6"/>
          <p:cNvSpPr>
            <a:spLocks noChangeArrowheads="1"/>
          </p:cNvSpPr>
          <p:nvPr/>
        </p:nvSpPr>
        <p:spPr bwMode="auto">
          <a:xfrm>
            <a:off x="5524500" y="623888"/>
            <a:ext cx="23050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GB" altLang="en-US" sz="2000" b="1">
                <a:solidFill>
                  <a:srgbClr val="00B050"/>
                </a:solidFill>
              </a:rPr>
              <a:t>2. Adult Stem Cells:</a:t>
            </a:r>
          </a:p>
        </p:txBody>
      </p:sp>
      <p:sp>
        <p:nvSpPr>
          <p:cNvPr id="8" name="Rectangle 7"/>
          <p:cNvSpPr/>
          <p:nvPr/>
        </p:nvSpPr>
        <p:spPr>
          <a:xfrm>
            <a:off x="4318000" y="6297613"/>
            <a:ext cx="4716463" cy="446087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230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Induced Pluripotent Stem Cells (</a:t>
            </a:r>
            <a:r>
              <a:rPr lang="en-GB" sz="2300" dirty="0" err="1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iPSCs</a:t>
            </a:r>
            <a:r>
              <a:rPr lang="en-GB" sz="230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)</a:t>
            </a:r>
          </a:p>
        </p:txBody>
      </p:sp>
      <p:sp>
        <p:nvSpPr>
          <p:cNvPr id="65545" name="Rectangle 8"/>
          <p:cNvSpPr>
            <a:spLocks noChangeArrowheads="1"/>
          </p:cNvSpPr>
          <p:nvPr/>
        </p:nvSpPr>
        <p:spPr bwMode="auto">
          <a:xfrm>
            <a:off x="6153150" y="5956300"/>
            <a:ext cx="10477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GB" altLang="en-US" sz="2000">
                <a:solidFill>
                  <a:srgbClr val="FF0000"/>
                </a:solidFill>
              </a:rPr>
              <a:t>Solution</a:t>
            </a:r>
          </a:p>
        </p:txBody>
      </p:sp>
      <p:sp>
        <p:nvSpPr>
          <p:cNvPr id="65546" name="Rectangle 9"/>
          <p:cNvSpPr>
            <a:spLocks noChangeArrowheads="1"/>
          </p:cNvSpPr>
          <p:nvPr/>
        </p:nvSpPr>
        <p:spPr bwMode="auto">
          <a:xfrm>
            <a:off x="6188075" y="4776788"/>
            <a:ext cx="106521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GB" altLang="en-US" sz="2000">
                <a:solidFill>
                  <a:srgbClr val="FF0000"/>
                </a:solidFill>
              </a:rPr>
              <a:t>Problem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Title 1"/>
          <p:cNvSpPr>
            <a:spLocks noGrp="1"/>
          </p:cNvSpPr>
          <p:nvPr>
            <p:ph type="title"/>
          </p:nvPr>
        </p:nvSpPr>
        <p:spPr>
          <a:xfrm>
            <a:off x="0" y="265113"/>
            <a:ext cx="9144000" cy="1416050"/>
          </a:xfrm>
        </p:spPr>
        <p:txBody>
          <a:bodyPr/>
          <a:lstStyle/>
          <a:p>
            <a:pPr algn="ctr" eaLnBrk="1" hangingPunct="1"/>
            <a:r>
              <a:rPr lang="en-GB" altLang="en-US" sz="3200" b="1" smtClean="0">
                <a:solidFill>
                  <a:srgbClr val="FF4B4B"/>
                </a:solidFill>
              </a:rPr>
              <a:t>Induced pluripotency: </a:t>
            </a:r>
            <a:r>
              <a:rPr lang="en-GB" altLang="en-US" sz="3200" b="1" smtClean="0">
                <a:solidFill>
                  <a:srgbClr val="7030A0"/>
                </a:solidFill>
              </a:rPr>
              <a:t/>
            </a:r>
            <a:br>
              <a:rPr lang="en-GB" altLang="en-US" sz="3200" b="1" smtClean="0">
                <a:solidFill>
                  <a:srgbClr val="7030A0"/>
                </a:solidFill>
              </a:rPr>
            </a:br>
            <a:r>
              <a:rPr lang="en-GB" altLang="en-US" sz="2800" b="1" smtClean="0"/>
              <a:t>Pluripotency can be artificially Induced in a differentiated cell</a:t>
            </a:r>
          </a:p>
        </p:txBody>
      </p:sp>
      <p:sp>
        <p:nvSpPr>
          <p:cNvPr id="66563" name="Content Placeholder 2"/>
          <p:cNvSpPr>
            <a:spLocks noGrp="1"/>
          </p:cNvSpPr>
          <p:nvPr>
            <p:ph idx="1"/>
          </p:nvPr>
        </p:nvSpPr>
        <p:spPr>
          <a:xfrm>
            <a:off x="628650" y="1873250"/>
            <a:ext cx="7886700" cy="4303713"/>
          </a:xfrm>
        </p:spPr>
        <p:txBody>
          <a:bodyPr/>
          <a:lstStyle/>
          <a:p>
            <a:pPr eaLnBrk="1" hangingPunct="1">
              <a:lnSpc>
                <a:spcPct val="100000"/>
              </a:lnSpc>
            </a:pPr>
            <a:r>
              <a:rPr lang="en-GB" altLang="en-US" sz="2400" b="1" smtClean="0">
                <a:solidFill>
                  <a:srgbClr val="BC2C43"/>
                </a:solidFill>
              </a:rPr>
              <a:t>Reprogramming</a:t>
            </a:r>
            <a:r>
              <a:rPr lang="en-GB" altLang="en-US" sz="2400" b="1" smtClean="0"/>
              <a:t>:</a:t>
            </a:r>
            <a:r>
              <a:rPr lang="en-GB" altLang="en-US" sz="2400" smtClean="0"/>
              <a:t> Increase in potency and </a:t>
            </a:r>
            <a:r>
              <a:rPr lang="en-GB" altLang="en-US" sz="2400" smtClean="0">
                <a:solidFill>
                  <a:srgbClr val="BC2C43"/>
                </a:solidFill>
              </a:rPr>
              <a:t>dedifferentiation</a:t>
            </a:r>
            <a:r>
              <a:rPr lang="en-GB" altLang="en-US" sz="2400" smtClean="0"/>
              <a:t> of a somatic (differentiated) cells into </a:t>
            </a:r>
            <a:r>
              <a:rPr lang="en-GB" altLang="en-US" sz="2400" b="1" u="sng" smtClean="0">
                <a:solidFill>
                  <a:srgbClr val="0881B5"/>
                </a:solidFill>
              </a:rPr>
              <a:t>induced Pluripotent Stem Cells (iPSCs)</a:t>
            </a:r>
            <a:r>
              <a:rPr lang="en-GB" altLang="en-US" sz="2400" smtClean="0">
                <a:solidFill>
                  <a:srgbClr val="0881B5"/>
                </a:solidFill>
              </a:rPr>
              <a:t> </a:t>
            </a:r>
          </a:p>
          <a:p>
            <a:pPr eaLnBrk="1" hangingPunct="1">
              <a:lnSpc>
                <a:spcPct val="100000"/>
              </a:lnSpc>
            </a:pPr>
            <a:endParaRPr lang="en-GB" altLang="en-US" sz="2400" smtClean="0"/>
          </a:p>
          <a:p>
            <a:pPr eaLnBrk="1" hangingPunct="1">
              <a:lnSpc>
                <a:spcPct val="100000"/>
              </a:lnSpc>
            </a:pPr>
            <a:r>
              <a:rPr lang="en-GB" altLang="en-US" sz="2400" smtClean="0"/>
              <a:t>Reprogramming can be induced by:</a:t>
            </a:r>
          </a:p>
          <a:p>
            <a:pPr lvl="1" eaLnBrk="1" hangingPunct="1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GB" altLang="en-US" u="sng" smtClean="0"/>
              <a:t>Nuclear transfer</a:t>
            </a:r>
          </a:p>
          <a:p>
            <a:pPr lvl="1" eaLnBrk="1" hangingPunct="1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GB" altLang="en-US" smtClean="0"/>
              <a:t>Cell fusion</a:t>
            </a:r>
          </a:p>
          <a:p>
            <a:pPr lvl="1" eaLnBrk="1" hangingPunct="1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GB" altLang="en-US" smtClean="0"/>
              <a:t>Genetic manipulation</a:t>
            </a:r>
          </a:p>
          <a:p>
            <a:pPr lvl="1" eaLnBrk="1" hangingPunct="1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GB" altLang="en-US" u="sng" smtClean="0"/>
              <a:t>Overexpression of a small set of transcription factors</a:t>
            </a:r>
          </a:p>
          <a:p>
            <a:pPr eaLnBrk="1" hangingPunct="1">
              <a:lnSpc>
                <a:spcPct val="100000"/>
              </a:lnSpc>
            </a:pPr>
            <a:endParaRPr lang="en-GB" altLang="en-US" sz="2400" b="1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0363"/>
            <a:ext cx="7886700" cy="60325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GB" sz="3200" b="1" dirty="0" smtClean="0"/>
              <a:t>Major discoveries in reprogramming </a:t>
            </a:r>
            <a:r>
              <a:rPr lang="en-GB" sz="3200" b="1" dirty="0"/>
              <a:t>research</a:t>
            </a:r>
          </a:p>
        </p:txBody>
      </p:sp>
      <p:pic>
        <p:nvPicPr>
          <p:cNvPr id="67587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92" b="60974"/>
          <a:stretch>
            <a:fillRect/>
          </a:stretch>
        </p:blipFill>
        <p:spPr bwMode="auto">
          <a:xfrm>
            <a:off x="985838" y="1727200"/>
            <a:ext cx="7205662" cy="2655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3" name="Group 12"/>
          <p:cNvGrpSpPr>
            <a:grpSpLocks/>
          </p:cNvGrpSpPr>
          <p:nvPr/>
        </p:nvGrpSpPr>
        <p:grpSpPr bwMode="auto">
          <a:xfrm>
            <a:off x="134938" y="1744663"/>
            <a:ext cx="8904287" cy="2341562"/>
            <a:chOff x="134194" y="850025"/>
            <a:chExt cx="8904803" cy="2342042"/>
          </a:xfrm>
        </p:grpSpPr>
        <p:pic>
          <p:nvPicPr>
            <p:cNvPr id="67594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4194" y="850025"/>
              <a:ext cx="988911" cy="14948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7" name="Straight Arrow Connector 6"/>
            <p:cNvCxnSpPr/>
            <p:nvPr/>
          </p:nvCxnSpPr>
          <p:spPr>
            <a:xfrm>
              <a:off x="1123263" y="2326703"/>
              <a:ext cx="1460585" cy="865364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7596" name="Picture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91703" y="850025"/>
              <a:ext cx="1047294" cy="1494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9" name="Straight Arrow Connector 8"/>
            <p:cNvCxnSpPr/>
            <p:nvPr/>
          </p:nvCxnSpPr>
          <p:spPr>
            <a:xfrm flipH="1">
              <a:off x="7430767" y="2393391"/>
              <a:ext cx="658850" cy="731987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Content Placeholder 14"/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25438" y="3297238"/>
            <a:ext cx="536575" cy="528637"/>
          </a:xfrm>
        </p:spPr>
      </p:pic>
      <p:sp>
        <p:nvSpPr>
          <p:cNvPr id="16" name="TextBox 15"/>
          <p:cNvSpPr txBox="1">
            <a:spLocks noChangeArrowheads="1"/>
          </p:cNvSpPr>
          <p:nvPr/>
        </p:nvSpPr>
        <p:spPr bwMode="auto">
          <a:xfrm>
            <a:off x="260350" y="3743325"/>
            <a:ext cx="65246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800">
                <a:solidFill>
                  <a:srgbClr val="000000"/>
                </a:solidFill>
                <a:latin typeface="Calibri" panose="020F0502020204030204" pitchFamily="34" charset="0"/>
              </a:rPr>
              <a:t>2012</a:t>
            </a:r>
          </a:p>
        </p:txBody>
      </p:sp>
      <p:pic>
        <p:nvPicPr>
          <p:cNvPr id="17" name="Content Placeholder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2625" y="3316288"/>
            <a:ext cx="538163" cy="528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TextBox 17"/>
          <p:cNvSpPr txBox="1">
            <a:spLocks noChangeArrowheads="1"/>
          </p:cNvSpPr>
          <p:nvPr/>
        </p:nvSpPr>
        <p:spPr bwMode="auto">
          <a:xfrm>
            <a:off x="8237538" y="3760788"/>
            <a:ext cx="65246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800">
                <a:solidFill>
                  <a:srgbClr val="000000"/>
                </a:solidFill>
                <a:latin typeface="Calibri" panose="020F0502020204030204" pitchFamily="34" charset="0"/>
              </a:rPr>
              <a:t>2012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 flipH="1">
            <a:off x="6392863" y="3076575"/>
            <a:ext cx="109537" cy="100965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1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03200"/>
            <a:ext cx="7886700" cy="1152525"/>
          </a:xfrm>
        </p:spPr>
        <p:txBody>
          <a:bodyPr rtlCol="0">
            <a:normAutofit fontScale="90000"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GB" sz="3600" b="1" dirty="0" smtClean="0">
                <a:solidFill>
                  <a:srgbClr val="E66496"/>
                </a:solidFill>
              </a:rPr>
              <a:t>Derivation </a:t>
            </a:r>
            <a:r>
              <a:rPr lang="en-GB" sz="3600" b="1" dirty="0">
                <a:solidFill>
                  <a:srgbClr val="E66496"/>
                </a:solidFill>
              </a:rPr>
              <a:t>of first </a:t>
            </a:r>
            <a:r>
              <a:rPr lang="en-GB" sz="3600" b="1" dirty="0" smtClean="0">
                <a:solidFill>
                  <a:srgbClr val="E66496"/>
                </a:solidFill>
              </a:rPr>
              <a:t>iPSC:</a:t>
            </a:r>
            <a:br>
              <a:rPr lang="en-GB" sz="3600" b="1" dirty="0" smtClean="0">
                <a:solidFill>
                  <a:srgbClr val="E66496"/>
                </a:solidFill>
              </a:rPr>
            </a:br>
            <a:r>
              <a:rPr lang="en-GB" sz="3200" b="1" dirty="0" smtClean="0"/>
              <a:t>Shinya </a:t>
            </a:r>
            <a:r>
              <a:rPr lang="en-GB" sz="3200" b="1" dirty="0"/>
              <a:t>Yamanaka and </a:t>
            </a:r>
            <a:r>
              <a:rPr lang="en-GB" sz="3200" b="1" dirty="0" err="1"/>
              <a:t>Kazutoshi</a:t>
            </a:r>
            <a:r>
              <a:rPr lang="en-GB" sz="3200" b="1" dirty="0"/>
              <a:t> </a:t>
            </a:r>
            <a:r>
              <a:rPr lang="en-GB" sz="3200" b="1" dirty="0" smtClean="0"/>
              <a:t>Takahashi (2005)</a:t>
            </a:r>
            <a:endParaRPr lang="en-GB" sz="3200" b="1" dirty="0"/>
          </a:p>
        </p:txBody>
      </p:sp>
      <p:pic>
        <p:nvPicPr>
          <p:cNvPr id="68611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38188" y="1741488"/>
            <a:ext cx="7783512" cy="4879975"/>
          </a:xfrm>
        </p:spPr>
      </p:pic>
      <p:pic>
        <p:nvPicPr>
          <p:cNvPr id="68612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47750" cy="1493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8613" name="TextBox 2"/>
          <p:cNvSpPr txBox="1">
            <a:spLocks noChangeArrowheads="1"/>
          </p:cNvSpPr>
          <p:nvPr/>
        </p:nvSpPr>
        <p:spPr bwMode="auto">
          <a:xfrm>
            <a:off x="-50800" y="3429000"/>
            <a:ext cx="114935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GB" altLang="en-US" sz="1800">
                <a:solidFill>
                  <a:srgbClr val="FF0000"/>
                </a:solidFill>
              </a:rPr>
              <a:t>Yamanaka Factors</a:t>
            </a:r>
          </a:p>
        </p:txBody>
      </p:sp>
      <p:sp>
        <p:nvSpPr>
          <p:cNvPr id="68614" name="TextBox 4"/>
          <p:cNvSpPr txBox="1">
            <a:spLocks noChangeArrowheads="1"/>
          </p:cNvSpPr>
          <p:nvPr/>
        </p:nvSpPr>
        <p:spPr bwMode="auto">
          <a:xfrm>
            <a:off x="3465513" y="6283325"/>
            <a:ext cx="2773362" cy="33813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GB" altLang="en-US" sz="1600">
                <a:solidFill>
                  <a:srgbClr val="000000"/>
                </a:solidFill>
              </a:rPr>
              <a:t>Culture in proper media</a:t>
            </a:r>
          </a:p>
        </p:txBody>
      </p:sp>
      <p:sp>
        <p:nvSpPr>
          <p:cNvPr id="68615" name="Rectangle 6"/>
          <p:cNvSpPr>
            <a:spLocks noChangeArrowheads="1"/>
          </p:cNvSpPr>
          <p:nvPr/>
        </p:nvSpPr>
        <p:spPr bwMode="auto">
          <a:xfrm>
            <a:off x="-1588" y="1452563"/>
            <a:ext cx="103663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GB" altLang="en-US" sz="1400" b="1">
                <a:solidFill>
                  <a:srgbClr val="000000"/>
                </a:solidFill>
              </a:rPr>
              <a:t>Shinya Yamanaka</a:t>
            </a:r>
            <a:endParaRPr lang="en-GB" altLang="en-US" sz="140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0825"/>
            <a:ext cx="3392488" cy="1003300"/>
          </a:xfrm>
        </p:spPr>
        <p:txBody>
          <a:bodyPr rtlCol="0">
            <a:normAutofit fontScale="90000"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GB" sz="3200" b="1" dirty="0" smtClean="0"/>
              <a:t>Biomedical applications of </a:t>
            </a:r>
            <a:r>
              <a:rPr lang="en-GB" sz="3200" b="1" dirty="0" err="1" smtClean="0"/>
              <a:t>iPSCs</a:t>
            </a:r>
            <a:endParaRPr lang="en-GB" sz="3200" b="1" dirty="0"/>
          </a:p>
        </p:txBody>
      </p:sp>
      <p:sp>
        <p:nvSpPr>
          <p:cNvPr id="69635" name="Content Placeholder 8"/>
          <p:cNvSpPr>
            <a:spLocks noGrp="1"/>
          </p:cNvSpPr>
          <p:nvPr>
            <p:ph idx="1"/>
          </p:nvPr>
        </p:nvSpPr>
        <p:spPr>
          <a:xfrm>
            <a:off x="117475" y="1592263"/>
            <a:ext cx="4178300" cy="4675187"/>
          </a:xfrm>
        </p:spPr>
        <p:txBody>
          <a:bodyPr/>
          <a:lstStyle/>
          <a:p>
            <a:pPr marL="342900" lvl="1" indent="-342900" eaLnBrk="1" hangingPunct="1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CA" altLang="en-US" sz="2000" b="1" smtClean="0">
                <a:solidFill>
                  <a:srgbClr val="007E39"/>
                </a:solidFill>
              </a:rPr>
              <a:t>Regenerative medicine: </a:t>
            </a:r>
            <a:r>
              <a:rPr lang="en-CA" altLang="en-US" sz="2000" smtClean="0"/>
              <a:t>To restore or replace damaged tissue</a:t>
            </a:r>
          </a:p>
          <a:p>
            <a:pPr marL="530225" lvl="2" indent="-265113" eaLnBrk="1" hangingPunct="1"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en-CA" altLang="en-US" smtClean="0"/>
              <a:t>For example, neuronal cells that generated from iPSCs can be used to treat Parkinson’s disease patients who have lost neurons</a:t>
            </a:r>
          </a:p>
          <a:p>
            <a:pPr marL="342900" lvl="1" indent="-342900" eaLnBrk="1" hangingPunct="1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CA" altLang="en-US" sz="2000" b="1" smtClean="0">
                <a:solidFill>
                  <a:srgbClr val="7030A0"/>
                </a:solidFill>
              </a:rPr>
              <a:t>Disease modelling: </a:t>
            </a:r>
            <a:r>
              <a:rPr lang="en-CA" altLang="en-US" sz="2000" smtClean="0"/>
              <a:t>iPSCs generated from patients can be used to understand the disease pathology</a:t>
            </a:r>
          </a:p>
          <a:p>
            <a:pPr marL="342900" lvl="1" indent="-342900" eaLnBrk="1" hangingPunct="1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CA" altLang="en-US" sz="2000" b="1" smtClean="0">
                <a:solidFill>
                  <a:srgbClr val="BC2C43"/>
                </a:solidFill>
              </a:rPr>
              <a:t>Drug discovery: </a:t>
            </a:r>
            <a:r>
              <a:rPr lang="en-CA" altLang="en-US" sz="2000" smtClean="0"/>
              <a:t>iPSCs from patients can be cultured in lab to screen for drugs that can repair the defects</a:t>
            </a:r>
          </a:p>
        </p:txBody>
      </p:sp>
      <p:pic>
        <p:nvPicPr>
          <p:cNvPr id="69636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5775" y="0"/>
            <a:ext cx="4848225" cy="6840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Tit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b="1" smtClean="0"/>
              <a:t>Books and resources</a:t>
            </a:r>
          </a:p>
        </p:txBody>
      </p:sp>
      <p:pic>
        <p:nvPicPr>
          <p:cNvPr id="70659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8688" y="1693863"/>
            <a:ext cx="2430462" cy="287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0660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250" y="1693863"/>
            <a:ext cx="2241550" cy="287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066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6038" y="1689100"/>
            <a:ext cx="2036762" cy="287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0662" name="Rectangle 4"/>
          <p:cNvSpPr>
            <a:spLocks noChangeArrowheads="1"/>
          </p:cNvSpPr>
          <p:nvPr/>
        </p:nvSpPr>
        <p:spPr bwMode="auto">
          <a:xfrm>
            <a:off x="685800" y="4699000"/>
            <a:ext cx="7840663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en-US" altLang="en-US" sz="2000" b="1" u="sng"/>
              <a:t>Video links</a:t>
            </a:r>
            <a:r>
              <a:rPr lang="en-US" altLang="en-US" sz="2000" b="1"/>
              <a:t>:</a:t>
            </a:r>
          </a:p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en-US" altLang="en-US" sz="2000"/>
              <a:t>https://www.youtube.com/watch?v=URUJD5NEXC8</a:t>
            </a:r>
          </a:p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en-US" altLang="en-US" sz="2000"/>
              <a:t>https://www.youtube.com/watch?v=B_zD3NxSsD8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5" descr="panel_01_01a_0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2350" y="315913"/>
            <a:ext cx="4235450" cy="6313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79" name="Picture 8" descr="ligh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0"/>
          <a:stretch>
            <a:fillRect/>
          </a:stretch>
        </p:blipFill>
        <p:spPr bwMode="auto">
          <a:xfrm>
            <a:off x="76200" y="990600"/>
            <a:ext cx="5683250" cy="542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80" name="TextBox 1"/>
          <p:cNvSpPr txBox="1">
            <a:spLocks noChangeArrowheads="1"/>
          </p:cNvSpPr>
          <p:nvPr/>
        </p:nvSpPr>
        <p:spPr bwMode="auto">
          <a:xfrm>
            <a:off x="5334000" y="696913"/>
            <a:ext cx="150971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CA" altLang="en-US" sz="1800"/>
              <a:t>Up to 0.2 </a:t>
            </a:r>
            <a:r>
              <a:rPr lang="el-GR" altLang="en-US" sz="1800"/>
              <a:t>μ</a:t>
            </a:r>
            <a:r>
              <a:rPr lang="en-CA" altLang="en-US" sz="1800"/>
              <a:t>m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1" descr="figure_09_08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>
            <a:fillRect/>
          </a:stretch>
        </p:blipFill>
        <p:spPr bwMode="auto">
          <a:xfrm>
            <a:off x="304800" y="762000"/>
            <a:ext cx="3732213" cy="324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27" name="Title 1"/>
          <p:cNvSpPr>
            <a:spLocks noGrp="1" noChangeArrowheads="1"/>
          </p:cNvSpPr>
          <p:nvPr>
            <p:ph type="title"/>
          </p:nvPr>
        </p:nvSpPr>
        <p:spPr>
          <a:xfrm>
            <a:off x="153988" y="152400"/>
            <a:ext cx="4037012" cy="625475"/>
          </a:xfrm>
        </p:spPr>
        <p:txBody>
          <a:bodyPr/>
          <a:lstStyle/>
          <a:p>
            <a:r>
              <a:rPr lang="en-GB" altLang="en-US" sz="3200" smtClean="0"/>
              <a:t>Microscope Contrast</a:t>
            </a:r>
          </a:p>
        </p:txBody>
      </p:sp>
      <p:sp>
        <p:nvSpPr>
          <p:cNvPr id="26628" name="TextBox 3"/>
          <p:cNvSpPr txBox="1">
            <a:spLocks noChangeArrowheads="1"/>
          </p:cNvSpPr>
          <p:nvPr/>
        </p:nvSpPr>
        <p:spPr bwMode="auto">
          <a:xfrm>
            <a:off x="1562100" y="792163"/>
            <a:ext cx="104616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GB" altLang="en-US" sz="1400"/>
              <a:t>Bright field</a:t>
            </a:r>
          </a:p>
        </p:txBody>
      </p:sp>
      <p:pic>
        <p:nvPicPr>
          <p:cNvPr id="26629" name="Picture 1" descr="figure_09_08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b="7053"/>
          <a:stretch>
            <a:fillRect/>
          </a:stretch>
        </p:blipFill>
        <p:spPr bwMode="auto">
          <a:xfrm>
            <a:off x="304800" y="3692525"/>
            <a:ext cx="3732213" cy="301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>
            <a:extLst/>
          </p:cNvPr>
          <p:cNvSpPr txBox="1"/>
          <p:nvPr/>
        </p:nvSpPr>
        <p:spPr>
          <a:xfrm>
            <a:off x="736600" y="2252663"/>
            <a:ext cx="2887663" cy="3063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GB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Differential Interference Contrast</a:t>
            </a:r>
          </a:p>
        </p:txBody>
      </p:sp>
      <p:sp>
        <p:nvSpPr>
          <p:cNvPr id="26631" name="TextBox 7"/>
          <p:cNvSpPr txBox="1">
            <a:spLocks noChangeArrowheads="1"/>
          </p:cNvSpPr>
          <p:nvPr/>
        </p:nvSpPr>
        <p:spPr bwMode="auto">
          <a:xfrm>
            <a:off x="1638300" y="5167313"/>
            <a:ext cx="9525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GB" altLang="en-US" sz="1400">
                <a:solidFill>
                  <a:schemeClr val="bg1"/>
                </a:solidFill>
              </a:rPr>
              <a:t>Dark field</a:t>
            </a:r>
          </a:p>
        </p:txBody>
      </p:sp>
      <p:pic>
        <p:nvPicPr>
          <p:cNvPr id="26632" name="Picture 1" descr="figure_09_10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638" y="2146300"/>
            <a:ext cx="4710112" cy="309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itle 1">
            <a:extLst/>
          </p:cNvPr>
          <p:cNvSpPr txBox="1">
            <a:spLocks/>
          </p:cNvSpPr>
          <p:nvPr/>
        </p:nvSpPr>
        <p:spPr bwMode="auto">
          <a:xfrm>
            <a:off x="4548188" y="152400"/>
            <a:ext cx="4037012" cy="62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>
              <a:defRPr/>
            </a:pPr>
            <a:r>
              <a:rPr lang="en-GB" sz="3200" kern="0" dirty="0"/>
              <a:t>Specimen Contrast</a:t>
            </a:r>
          </a:p>
        </p:txBody>
      </p:sp>
      <p:sp>
        <p:nvSpPr>
          <p:cNvPr id="26634" name="Rectangle 4"/>
          <p:cNvSpPr>
            <a:spLocks noChangeArrowheads="1"/>
          </p:cNvSpPr>
          <p:nvPr/>
        </p:nvSpPr>
        <p:spPr bwMode="auto">
          <a:xfrm>
            <a:off x="4238625" y="1219200"/>
            <a:ext cx="4683125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000">
                <a:solidFill>
                  <a:srgbClr val="C00000"/>
                </a:solidFill>
              </a:rPr>
              <a:t>By selective and differential staining of cellular components</a:t>
            </a:r>
          </a:p>
        </p:txBody>
      </p:sp>
      <p:sp>
        <p:nvSpPr>
          <p:cNvPr id="26635" name="TextBox 12"/>
          <p:cNvSpPr txBox="1">
            <a:spLocks noChangeArrowheads="1"/>
          </p:cNvSpPr>
          <p:nvPr/>
        </p:nvSpPr>
        <p:spPr bwMode="auto">
          <a:xfrm>
            <a:off x="1376363" y="3730625"/>
            <a:ext cx="14160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GB" altLang="en-US" sz="1400">
                <a:solidFill>
                  <a:schemeClr val="bg1"/>
                </a:solidFill>
              </a:rPr>
              <a:t>Phase contrast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/>
          </p:cNvPr>
          <p:cNvSpPr txBox="1">
            <a:spLocks noChangeArrowheads="1"/>
          </p:cNvSpPr>
          <p:nvPr/>
        </p:nvSpPr>
        <p:spPr>
          <a:xfrm>
            <a:off x="76200" y="381000"/>
            <a:ext cx="8991600" cy="6858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n-US" altLang="en-US" sz="3600" b="1" kern="0" dirty="0">
                <a:solidFill>
                  <a:schemeClr val="tx1"/>
                </a:solidFill>
              </a:rPr>
              <a:t>Electron Microscopy</a:t>
            </a:r>
          </a:p>
        </p:txBody>
      </p:sp>
      <p:sp>
        <p:nvSpPr>
          <p:cNvPr id="3" name="TextBox 2">
            <a:extLst/>
          </p:cNvPr>
          <p:cNvSpPr txBox="1"/>
          <p:nvPr/>
        </p:nvSpPr>
        <p:spPr>
          <a:xfrm>
            <a:off x="252413" y="1220788"/>
            <a:ext cx="8662987" cy="53863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lnSpc>
                <a:spcPct val="150000"/>
              </a:lnSpc>
              <a:spcAft>
                <a:spcPts val="1200"/>
              </a:spcAft>
              <a:defRPr/>
            </a:pPr>
            <a:r>
              <a:rPr lang="en-CA" sz="2400" dirty="0"/>
              <a:t>Subcellular structures are studied by electron microscopes. They are of two types:</a:t>
            </a:r>
          </a:p>
          <a:p>
            <a:pPr marL="342900" indent="-34290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  <a:defRPr/>
            </a:pPr>
            <a:r>
              <a:rPr lang="en-CA" sz="2400" b="1" dirty="0"/>
              <a:t>Scanning Electron Microscopes (SEM)</a:t>
            </a:r>
            <a:r>
              <a:rPr lang="en-CA" sz="2400" dirty="0"/>
              <a:t> focus a beam of electrons onto the surface of the sample and provide images that give 3D representation of the sample. SEM is used to study surface structure of objects</a:t>
            </a:r>
          </a:p>
          <a:p>
            <a:pPr marL="342900" indent="-34290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  <a:defRPr/>
            </a:pPr>
            <a:r>
              <a:rPr lang="en-CA" sz="2400" b="1" dirty="0"/>
              <a:t>Transmission Electron Microscopes (TEM)</a:t>
            </a:r>
            <a:r>
              <a:rPr lang="en-CA" sz="2400" dirty="0"/>
              <a:t> focus a beam of electrons through the sample. TEMs are used to study the internal structure of the cell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TextBox 6">
            <a:extLst/>
          </p:cNvPr>
          <p:cNvSpPr txBox="1">
            <a:spLocks noChangeArrowheads="1"/>
          </p:cNvSpPr>
          <p:nvPr/>
        </p:nvSpPr>
        <p:spPr bwMode="auto">
          <a:xfrm>
            <a:off x="457200" y="130175"/>
            <a:ext cx="82296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  <a:defRPr/>
            </a:pPr>
            <a:r>
              <a:rPr lang="en-US" altLang="en-US" sz="3600" b="1" kern="0" dirty="0"/>
              <a:t>Electron Microscopy: </a:t>
            </a:r>
            <a:r>
              <a:rPr lang="en-US" altLang="en-US" sz="3600" b="1" dirty="0"/>
              <a:t>SEM </a:t>
            </a:r>
            <a:r>
              <a:rPr lang="en-US" altLang="en-US" sz="3600" b="1" dirty="0" err="1" smtClean="0"/>
              <a:t>vs</a:t>
            </a:r>
            <a:r>
              <a:rPr lang="en-US" altLang="en-US" sz="3600" b="1" dirty="0" smtClean="0"/>
              <a:t> </a:t>
            </a:r>
            <a:r>
              <a:rPr lang="en-US" altLang="en-US" sz="3600" b="1" dirty="0"/>
              <a:t>TEM</a:t>
            </a:r>
          </a:p>
        </p:txBody>
      </p:sp>
      <p:pic>
        <p:nvPicPr>
          <p:cNvPr id="28675" name="Picture 4" descr="figure_09_50_0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75" y="1552575"/>
            <a:ext cx="5013325" cy="5305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6" name="Picture 4" descr="figure_09_41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73" r="36095" b="14470"/>
          <a:stretch>
            <a:fillRect/>
          </a:stretch>
        </p:blipFill>
        <p:spPr bwMode="auto">
          <a:xfrm>
            <a:off x="5029200" y="1447800"/>
            <a:ext cx="3200400" cy="5118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" name="Straight Connector 2">
            <a:extLst/>
          </p:cNvPr>
          <p:cNvCxnSpPr/>
          <p:nvPr/>
        </p:nvCxnSpPr>
        <p:spPr>
          <a:xfrm>
            <a:off x="5029200" y="1066800"/>
            <a:ext cx="0" cy="57023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8678" name="Rectangle 3"/>
          <p:cNvSpPr>
            <a:spLocks noChangeArrowheads="1"/>
          </p:cNvSpPr>
          <p:nvPr/>
        </p:nvSpPr>
        <p:spPr bwMode="auto">
          <a:xfrm>
            <a:off x="5181600" y="1071563"/>
            <a:ext cx="3938588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600">
                <a:solidFill>
                  <a:srgbClr val="C00000"/>
                </a:solidFill>
              </a:rPr>
              <a:t>Transmission Electron Microscope (TEM)</a:t>
            </a:r>
            <a:endParaRPr lang="en-GB" altLang="en-US" sz="1600"/>
          </a:p>
        </p:txBody>
      </p:sp>
      <p:sp>
        <p:nvSpPr>
          <p:cNvPr id="28679" name="Rectangle 4"/>
          <p:cNvSpPr>
            <a:spLocks noChangeArrowheads="1"/>
          </p:cNvSpPr>
          <p:nvPr/>
        </p:nvSpPr>
        <p:spPr bwMode="auto">
          <a:xfrm>
            <a:off x="1295400" y="1071563"/>
            <a:ext cx="3592513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600">
                <a:solidFill>
                  <a:srgbClr val="C00000"/>
                </a:solidFill>
              </a:rPr>
              <a:t>Scanning Electron Microscope (SEM)</a:t>
            </a:r>
            <a:endParaRPr lang="en-GB" altLang="en-US" sz="16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8" descr="figure_09_5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608138"/>
            <a:ext cx="4346575" cy="3960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3" name="Picture 7" descr="figure_09_44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4713" y="1608138"/>
            <a:ext cx="4306887" cy="3887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Straight Connector 7">
            <a:extLst/>
          </p:cNvPr>
          <p:cNvCxnSpPr/>
          <p:nvPr/>
        </p:nvCxnSpPr>
        <p:spPr>
          <a:xfrm>
            <a:off x="4557713" y="1066800"/>
            <a:ext cx="0" cy="57023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0725" name="Rectangle 8"/>
          <p:cNvSpPr>
            <a:spLocks noChangeArrowheads="1"/>
          </p:cNvSpPr>
          <p:nvPr/>
        </p:nvSpPr>
        <p:spPr bwMode="auto">
          <a:xfrm>
            <a:off x="4876800" y="1185863"/>
            <a:ext cx="3938588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600">
                <a:solidFill>
                  <a:srgbClr val="C00000"/>
                </a:solidFill>
              </a:rPr>
              <a:t>Transmission Electron Microscope (TEM)</a:t>
            </a:r>
            <a:endParaRPr lang="en-GB" altLang="en-US" sz="1600"/>
          </a:p>
        </p:txBody>
      </p:sp>
      <p:sp>
        <p:nvSpPr>
          <p:cNvPr id="30726" name="Rectangle 9"/>
          <p:cNvSpPr>
            <a:spLocks noChangeArrowheads="1"/>
          </p:cNvSpPr>
          <p:nvPr/>
        </p:nvSpPr>
        <p:spPr bwMode="auto">
          <a:xfrm>
            <a:off x="533400" y="1185863"/>
            <a:ext cx="3592513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600">
                <a:solidFill>
                  <a:srgbClr val="C00000"/>
                </a:solidFill>
              </a:rPr>
              <a:t>Scanning Electron Microscope (SEM)</a:t>
            </a:r>
            <a:endParaRPr lang="en-GB" altLang="en-US" sz="1600"/>
          </a:p>
        </p:txBody>
      </p:sp>
      <p:sp>
        <p:nvSpPr>
          <p:cNvPr id="30727" name="TextBox 3"/>
          <p:cNvSpPr txBox="1">
            <a:spLocks noChangeArrowheads="1"/>
          </p:cNvSpPr>
          <p:nvPr/>
        </p:nvSpPr>
        <p:spPr bwMode="auto">
          <a:xfrm>
            <a:off x="1295400" y="5672138"/>
            <a:ext cx="187801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GB" altLang="en-US" sz="1800"/>
              <a:t>Surface features</a:t>
            </a:r>
          </a:p>
        </p:txBody>
      </p:sp>
      <p:sp>
        <p:nvSpPr>
          <p:cNvPr id="30728" name="TextBox 4"/>
          <p:cNvSpPr txBox="1">
            <a:spLocks noChangeArrowheads="1"/>
          </p:cNvSpPr>
          <p:nvPr/>
        </p:nvSpPr>
        <p:spPr bwMode="auto">
          <a:xfrm>
            <a:off x="5453063" y="5675313"/>
            <a:ext cx="27876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GB" altLang="en-US" sz="1800"/>
              <a:t>Intracellular ultrastructure</a:t>
            </a:r>
          </a:p>
        </p:txBody>
      </p:sp>
      <p:sp>
        <p:nvSpPr>
          <p:cNvPr id="14" name="TextBox 6">
            <a:extLst/>
          </p:cNvPr>
          <p:cNvSpPr txBox="1">
            <a:spLocks noChangeArrowheads="1"/>
          </p:cNvSpPr>
          <p:nvPr/>
        </p:nvSpPr>
        <p:spPr bwMode="auto">
          <a:xfrm>
            <a:off x="457200" y="130175"/>
            <a:ext cx="82296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  <a:defRPr/>
            </a:pPr>
            <a:r>
              <a:rPr lang="en-US" altLang="en-US" sz="3600" b="1" kern="0" dirty="0"/>
              <a:t>Electron Microscopy: </a:t>
            </a:r>
            <a:r>
              <a:rPr lang="en-US" altLang="en-US" sz="3600" b="1" dirty="0"/>
              <a:t>SEM </a:t>
            </a:r>
            <a:r>
              <a:rPr lang="en-US" altLang="en-US" sz="3600" b="1" dirty="0" err="1" smtClean="0"/>
              <a:t>vs</a:t>
            </a:r>
            <a:r>
              <a:rPr lang="en-US" altLang="en-US" sz="3600" b="1" dirty="0" smtClean="0"/>
              <a:t> </a:t>
            </a:r>
            <a:r>
              <a:rPr lang="en-US" altLang="en-US" sz="3600" b="1" dirty="0"/>
              <a:t>TEM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0.xml><?xml version="1.0" encoding="utf-8"?>
<a:theme xmlns:a="http://schemas.openxmlformats.org/drawingml/2006/main" name="8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9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3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4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5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6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7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2CAFC73AD9C6E40A08532756079ECC2" ma:contentTypeVersion="2" ma:contentTypeDescription="Create a new document." ma:contentTypeScope="" ma:versionID="c3e45a581cc654ae8656a19f9c87b034">
  <xsd:schema xmlns:xsd="http://www.w3.org/2001/XMLSchema" xmlns:xs="http://www.w3.org/2001/XMLSchema" xmlns:p="http://schemas.microsoft.com/office/2006/metadata/properties" xmlns:ns2="6aadc366-e0ef-454d-8ef9-f20d71656fc2" targetNamespace="http://schemas.microsoft.com/office/2006/metadata/properties" ma:root="true" ma:fieldsID="85a2cf402f2fdd768436e521f35a39ef" ns2:_="">
    <xsd:import namespace="6aadc366-e0ef-454d-8ef9-f20d71656fc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aadc366-e0ef-454d-8ef9-f20d71656fc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FD7A1ED-BBE0-4C7D-82CA-E54868236EC6}"/>
</file>

<file path=customXml/itemProps2.xml><?xml version="1.0" encoding="utf-8"?>
<ds:datastoreItem xmlns:ds="http://schemas.openxmlformats.org/officeDocument/2006/customXml" ds:itemID="{4823B828-DBC4-43C0-8387-B17A7827249F}"/>
</file>

<file path=customXml/itemProps3.xml><?xml version="1.0" encoding="utf-8"?>
<ds:datastoreItem xmlns:ds="http://schemas.openxmlformats.org/officeDocument/2006/customXml" ds:itemID="{2340B591-DAAB-4C64-9447-3FF5F15FA4B9}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17040</TotalTime>
  <Words>1904</Words>
  <Application>Microsoft Office PowerPoint</Application>
  <PresentationFormat>On-screen Show (4:3)</PresentationFormat>
  <Paragraphs>329</Paragraphs>
  <Slides>45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11</vt:i4>
      </vt:variant>
      <vt:variant>
        <vt:lpstr>Slide Titles</vt:lpstr>
      </vt:variant>
      <vt:variant>
        <vt:i4>45</vt:i4>
      </vt:variant>
    </vt:vector>
  </HeadingPairs>
  <TitlesOfParts>
    <vt:vector size="60" baseType="lpstr">
      <vt:lpstr>Arial</vt:lpstr>
      <vt:lpstr>Calibri Light</vt:lpstr>
      <vt:lpstr>Calibri</vt:lpstr>
      <vt:lpstr>Wingdings</vt:lpstr>
      <vt:lpstr>Default Design</vt:lpstr>
      <vt:lpstr>Office Theme</vt:lpstr>
      <vt:lpstr>1_Office Theme</vt:lpstr>
      <vt:lpstr>2_Office Theme</vt:lpstr>
      <vt:lpstr>3_Office Theme</vt:lpstr>
      <vt:lpstr>4_Office Theme</vt:lpstr>
      <vt:lpstr>5_Office Theme</vt:lpstr>
      <vt:lpstr>6_Office Theme</vt:lpstr>
      <vt:lpstr>7_Office Theme</vt:lpstr>
      <vt:lpstr>8_Office Theme</vt:lpstr>
      <vt:lpstr>9_Office Theme</vt:lpstr>
      <vt:lpstr>BS20001 | Science of Living Systems</vt:lpstr>
      <vt:lpstr>Topics</vt:lpstr>
      <vt:lpstr>Microscopy techniques to study cell biology</vt:lpstr>
      <vt:lpstr>PowerPoint Presentation</vt:lpstr>
      <vt:lpstr>PowerPoint Presentation</vt:lpstr>
      <vt:lpstr>Microscope Contrast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Confocal microscope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Controlling Bacteria by Damaging Cell Walls</vt:lpstr>
      <vt:lpstr>Eukaryotic cellular compartments and their functions</vt:lpstr>
      <vt:lpstr>Development of Multicellular Organisms</vt:lpstr>
      <vt:lpstr>Cycle of life depends on two modes of cell division</vt:lpstr>
      <vt:lpstr>Expansion of Zygote (single cell ) to adult human (1013 cells):  Mitosis cell division</vt:lpstr>
      <vt:lpstr>PowerPoint Presentation</vt:lpstr>
      <vt:lpstr>PowerPoint Presentation</vt:lpstr>
      <vt:lpstr>PowerPoint Presentation</vt:lpstr>
      <vt:lpstr>Production of sex cells (gametes): Meiosis cell division</vt:lpstr>
      <vt:lpstr>PowerPoint Presentation</vt:lpstr>
      <vt:lpstr>PowerPoint Presentation</vt:lpstr>
      <vt:lpstr>PowerPoint Presentation</vt:lpstr>
      <vt:lpstr>How do so many types of cells arise in our body: Differentiation</vt:lpstr>
      <vt:lpstr>Differentiation:  Two ways of making sister cells different</vt:lpstr>
      <vt:lpstr>PowerPoint Presentation</vt:lpstr>
      <vt:lpstr>What is a stem cell?</vt:lpstr>
      <vt:lpstr>PowerPoint Presentation</vt:lpstr>
      <vt:lpstr>PowerPoint Presentation</vt:lpstr>
      <vt:lpstr>Potential Therapeutic Application of Stem Cells</vt:lpstr>
      <vt:lpstr>Sources of Stem Cells</vt:lpstr>
      <vt:lpstr>Induced pluripotency:  Pluripotency can be artificially Induced in a differentiated cell</vt:lpstr>
      <vt:lpstr>Major discoveries in reprogramming research</vt:lpstr>
      <vt:lpstr>Derivation of first iPSC: Shinya Yamanaka and Kazutoshi Takahashi (2005)</vt:lpstr>
      <vt:lpstr>Biomedical applications of iPSCs</vt:lpstr>
      <vt:lpstr>Books and resources</vt:lpstr>
    </vt:vector>
  </TitlesOfParts>
  <Company>biotechiitkgp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pinakisar</dc:creator>
  <cp:lastModifiedBy>Abhijit Das</cp:lastModifiedBy>
  <cp:revision>498</cp:revision>
  <dcterms:created xsi:type="dcterms:W3CDTF">2008-07-28T07:24:19Z</dcterms:created>
  <dcterms:modified xsi:type="dcterms:W3CDTF">2021-03-09T15:44:46Z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0x01010012CAFC73AD9C6E40A08532756079ECC2</vt:lpwstr>
  </property>
</Properties>
</file>